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60" r:id="rId3"/>
  </p:sldMasterIdLst>
  <p:notesMasterIdLst>
    <p:notesMasterId r:id="rId42"/>
  </p:notesMasterIdLst>
  <p:handoutMasterIdLst>
    <p:handoutMasterId r:id="rId43"/>
  </p:handoutMasterIdLst>
  <p:sldIdLst>
    <p:sldId id="256" r:id="rId4"/>
    <p:sldId id="362" r:id="rId5"/>
    <p:sldId id="394" r:id="rId6"/>
    <p:sldId id="391" r:id="rId7"/>
    <p:sldId id="401" r:id="rId8"/>
    <p:sldId id="381" r:id="rId9"/>
    <p:sldId id="382" r:id="rId10"/>
    <p:sldId id="383" r:id="rId11"/>
    <p:sldId id="384" r:id="rId12"/>
    <p:sldId id="385" r:id="rId13"/>
    <p:sldId id="386" r:id="rId14"/>
    <p:sldId id="387" r:id="rId15"/>
    <p:sldId id="392" r:id="rId16"/>
    <p:sldId id="388" r:id="rId17"/>
    <p:sldId id="389" r:id="rId18"/>
    <p:sldId id="390" r:id="rId19"/>
    <p:sldId id="393" r:id="rId20"/>
    <p:sldId id="301" r:id="rId21"/>
    <p:sldId id="307" r:id="rId22"/>
    <p:sldId id="368" r:id="rId23"/>
    <p:sldId id="370" r:id="rId24"/>
    <p:sldId id="372" r:id="rId25"/>
    <p:sldId id="379" r:id="rId26"/>
    <p:sldId id="396" r:id="rId27"/>
    <p:sldId id="397" r:id="rId28"/>
    <p:sldId id="398" r:id="rId29"/>
    <p:sldId id="399" r:id="rId30"/>
    <p:sldId id="400" r:id="rId31"/>
    <p:sldId id="371" r:id="rId32"/>
    <p:sldId id="357" r:id="rId33"/>
    <p:sldId id="373" r:id="rId34"/>
    <p:sldId id="374" r:id="rId35"/>
    <p:sldId id="358" r:id="rId36"/>
    <p:sldId id="375" r:id="rId37"/>
    <p:sldId id="376" r:id="rId38"/>
    <p:sldId id="359" r:id="rId39"/>
    <p:sldId id="378" r:id="rId40"/>
    <p:sldId id="395" r:id="rId41"/>
  </p:sldIdLst>
  <p:sldSz cx="9906000" cy="6858000" type="A4"/>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069">
          <p15:clr>
            <a:srgbClr val="A4A3A4"/>
          </p15:clr>
        </p15:guide>
        <p15:guide id="2" pos="312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7D4"/>
    <a:srgbClr val="061C6C"/>
    <a:srgbClr val="9FC5E8"/>
    <a:srgbClr val="1C879C"/>
    <a:srgbClr val="1F9EB7"/>
    <a:srgbClr val="C7EDF5"/>
    <a:srgbClr val="9CE0EE"/>
    <a:srgbClr val="006800"/>
    <a:srgbClr val="26858A"/>
    <a:srgbClr val="67E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3CD33DA-7E46-41C6-895C-769CB2C26D81}">
  <a:tblStyle styleId="{73CD33DA-7E46-41C6-895C-769CB2C26D8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643"/>
  </p:normalViewPr>
  <p:slideViewPr>
    <p:cSldViewPr showGuides="1">
      <p:cViewPr>
        <p:scale>
          <a:sx n="96" d="100"/>
          <a:sy n="96" d="100"/>
        </p:scale>
        <p:origin x="-378" y="-72"/>
      </p:cViewPr>
      <p:guideLst>
        <p:guide orient="horz" pos="2069"/>
        <p:guide pos="3120"/>
      </p:guideLst>
    </p:cSldViewPr>
  </p:slideViewPr>
  <p:notesTextViewPr>
    <p:cViewPr>
      <p:scale>
        <a:sx n="1" d="1"/>
        <a:sy n="1" d="1"/>
      </p:scale>
      <p:origin x="0" y="0"/>
    </p:cViewPr>
  </p:notesTextViewPr>
  <p:sorterViewPr>
    <p:cViewPr>
      <p:scale>
        <a:sx n="150" d="100"/>
        <a:sy n="150" d="100"/>
      </p:scale>
      <p:origin x="0" y="2586"/>
    </p:cViewPr>
  </p:sorterViewPr>
  <p:notesViewPr>
    <p:cSldViewPr>
      <p:cViewPr varScale="1">
        <p:scale>
          <a:sx n="68" d="100"/>
          <a:sy n="68" d="100"/>
        </p:scale>
        <p:origin x="-2508" y="-102"/>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D6596-15B2-4DE2-8849-A38A0F2E4460}" type="doc">
      <dgm:prSet loTypeId="urn:microsoft.com/office/officeart/2005/8/layout/chevron1" loCatId="process" qsTypeId="urn:microsoft.com/office/officeart/2005/8/quickstyle/simple1" qsCatId="simple" csTypeId="urn:microsoft.com/office/officeart/2005/8/colors/accent0_3" csCatId="mainScheme" phldr="1"/>
      <dgm:spPr/>
    </dgm:pt>
    <dgm:pt modelId="{68E228F6-B992-4A92-9701-F8709C459C85}">
      <dgm:prSet phldrT="[Texte]"/>
      <dgm:spPr/>
      <dgm:t>
        <a:bodyPr/>
        <a:lstStyle/>
        <a:p>
          <a:r>
            <a:rPr lang="fr-FR" b="1" dirty="0" smtClean="0"/>
            <a:t>Entrée dans la vie active</a:t>
          </a:r>
          <a:endParaRPr lang="fr-FR" b="1" dirty="0"/>
        </a:p>
      </dgm:t>
    </dgm:pt>
    <dgm:pt modelId="{9FBF19A9-8B07-4CC8-B35A-ABD62F410A4D}" type="parTrans" cxnId="{04777997-D316-47D7-8D74-29C267825B4C}">
      <dgm:prSet/>
      <dgm:spPr/>
      <dgm:t>
        <a:bodyPr/>
        <a:lstStyle/>
        <a:p>
          <a:endParaRPr lang="fr-FR"/>
        </a:p>
      </dgm:t>
    </dgm:pt>
    <dgm:pt modelId="{43C97B3E-43F1-4081-BE48-7FBF1327F609}" type="sibTrans" cxnId="{04777997-D316-47D7-8D74-29C267825B4C}">
      <dgm:prSet/>
      <dgm:spPr/>
      <dgm:t>
        <a:bodyPr/>
        <a:lstStyle/>
        <a:p>
          <a:endParaRPr lang="fr-FR"/>
        </a:p>
      </dgm:t>
    </dgm:pt>
    <dgm:pt modelId="{3C6D512C-24A9-46F6-B85C-96BAE17AC0D6}">
      <dgm:prSet phldrT="[Texte]"/>
      <dgm:spPr/>
      <dgm:t>
        <a:bodyPr/>
        <a:lstStyle/>
        <a:p>
          <a:r>
            <a:rPr lang="fr-FR" b="1" dirty="0" smtClean="0"/>
            <a:t>Recherche d’emploi</a:t>
          </a:r>
          <a:endParaRPr lang="fr-FR" b="1" dirty="0"/>
        </a:p>
      </dgm:t>
    </dgm:pt>
    <dgm:pt modelId="{DD0D805C-ACB0-459A-B4FD-9E2625B3A0CE}" type="parTrans" cxnId="{E7DC6080-5A6E-490C-8262-7C89186FE275}">
      <dgm:prSet/>
      <dgm:spPr/>
      <dgm:t>
        <a:bodyPr/>
        <a:lstStyle/>
        <a:p>
          <a:endParaRPr lang="fr-FR"/>
        </a:p>
      </dgm:t>
    </dgm:pt>
    <dgm:pt modelId="{F87F6986-4D42-4687-91CE-7495B16615BE}" type="sibTrans" cxnId="{E7DC6080-5A6E-490C-8262-7C89186FE275}">
      <dgm:prSet/>
      <dgm:spPr/>
      <dgm:t>
        <a:bodyPr/>
        <a:lstStyle/>
        <a:p>
          <a:endParaRPr lang="fr-FR"/>
        </a:p>
      </dgm:t>
    </dgm:pt>
    <dgm:pt modelId="{57EC472C-3920-434A-8877-5126C9250B8B}">
      <dgm:prSet phldrT="[Texte]"/>
      <dgm:spPr/>
      <dgm:t>
        <a:bodyPr/>
        <a:lstStyle/>
        <a:p>
          <a:r>
            <a:rPr lang="fr-FR" b="1" dirty="0" smtClean="0"/>
            <a:t>Licenciement pour inaptitude et reconversion professionnelle</a:t>
          </a:r>
          <a:endParaRPr lang="fr-FR" b="1" dirty="0"/>
        </a:p>
      </dgm:t>
    </dgm:pt>
    <dgm:pt modelId="{82EEE41A-D033-421A-90CF-6954B683267B}" type="parTrans" cxnId="{91449328-BA94-4A2A-8766-EDDDCB0FE63C}">
      <dgm:prSet/>
      <dgm:spPr/>
      <dgm:t>
        <a:bodyPr/>
        <a:lstStyle/>
        <a:p>
          <a:endParaRPr lang="fr-FR"/>
        </a:p>
      </dgm:t>
    </dgm:pt>
    <dgm:pt modelId="{BC661DFC-1B66-4C8B-B7D2-7BF3C6FA2215}" type="sibTrans" cxnId="{91449328-BA94-4A2A-8766-EDDDCB0FE63C}">
      <dgm:prSet/>
      <dgm:spPr/>
      <dgm:t>
        <a:bodyPr/>
        <a:lstStyle/>
        <a:p>
          <a:endParaRPr lang="fr-FR"/>
        </a:p>
      </dgm:t>
    </dgm:pt>
    <dgm:pt modelId="{C91008A1-CFE9-4BCC-B37E-0D918622D810}" type="pres">
      <dgm:prSet presAssocID="{774D6596-15B2-4DE2-8849-A38A0F2E4460}" presName="Name0" presStyleCnt="0">
        <dgm:presLayoutVars>
          <dgm:dir/>
          <dgm:animLvl val="lvl"/>
          <dgm:resizeHandles val="exact"/>
        </dgm:presLayoutVars>
      </dgm:prSet>
      <dgm:spPr/>
    </dgm:pt>
    <dgm:pt modelId="{43D5E090-525C-4069-8183-23382C5BEA06}" type="pres">
      <dgm:prSet presAssocID="{68E228F6-B992-4A92-9701-F8709C459C85}" presName="parTxOnly" presStyleLbl="node1" presStyleIdx="0" presStyleCnt="3">
        <dgm:presLayoutVars>
          <dgm:chMax val="0"/>
          <dgm:chPref val="0"/>
          <dgm:bulletEnabled val="1"/>
        </dgm:presLayoutVars>
      </dgm:prSet>
      <dgm:spPr/>
      <dgm:t>
        <a:bodyPr/>
        <a:lstStyle/>
        <a:p>
          <a:endParaRPr lang="fr-FR"/>
        </a:p>
      </dgm:t>
    </dgm:pt>
    <dgm:pt modelId="{FF22187E-B9EA-4FB5-8F85-C06210AAF4BD}" type="pres">
      <dgm:prSet presAssocID="{43C97B3E-43F1-4081-BE48-7FBF1327F609}" presName="parTxOnlySpace" presStyleCnt="0"/>
      <dgm:spPr/>
    </dgm:pt>
    <dgm:pt modelId="{D68B3C23-F123-40AC-90F4-3BC7FA512A5B}" type="pres">
      <dgm:prSet presAssocID="{3C6D512C-24A9-46F6-B85C-96BAE17AC0D6}" presName="parTxOnly" presStyleLbl="node1" presStyleIdx="1" presStyleCnt="3" custLinFactNeighborX="0">
        <dgm:presLayoutVars>
          <dgm:chMax val="0"/>
          <dgm:chPref val="0"/>
          <dgm:bulletEnabled val="1"/>
        </dgm:presLayoutVars>
      </dgm:prSet>
      <dgm:spPr/>
      <dgm:t>
        <a:bodyPr/>
        <a:lstStyle/>
        <a:p>
          <a:endParaRPr lang="fr-FR"/>
        </a:p>
      </dgm:t>
    </dgm:pt>
    <dgm:pt modelId="{B93A870F-136C-49B6-8310-7065B92D74FB}" type="pres">
      <dgm:prSet presAssocID="{F87F6986-4D42-4687-91CE-7495B16615BE}" presName="parTxOnlySpace" presStyleCnt="0"/>
      <dgm:spPr/>
    </dgm:pt>
    <dgm:pt modelId="{BB186FFA-CCB9-4271-A10E-5388FE0FD42D}" type="pres">
      <dgm:prSet presAssocID="{57EC472C-3920-434A-8877-5126C9250B8B}" presName="parTxOnly" presStyleLbl="node1" presStyleIdx="2" presStyleCnt="3">
        <dgm:presLayoutVars>
          <dgm:chMax val="0"/>
          <dgm:chPref val="0"/>
          <dgm:bulletEnabled val="1"/>
        </dgm:presLayoutVars>
      </dgm:prSet>
      <dgm:spPr/>
      <dgm:t>
        <a:bodyPr/>
        <a:lstStyle/>
        <a:p>
          <a:endParaRPr lang="fr-FR"/>
        </a:p>
      </dgm:t>
    </dgm:pt>
  </dgm:ptLst>
  <dgm:cxnLst>
    <dgm:cxn modelId="{E99E6C89-4FB7-439E-8EFA-A108BBC255FF}" type="presOf" srcId="{774D6596-15B2-4DE2-8849-A38A0F2E4460}" destId="{C91008A1-CFE9-4BCC-B37E-0D918622D810}" srcOrd="0" destOrd="0" presId="urn:microsoft.com/office/officeart/2005/8/layout/chevron1"/>
    <dgm:cxn modelId="{9A0C2760-3886-4B97-B370-BE004FD92168}" type="presOf" srcId="{3C6D512C-24A9-46F6-B85C-96BAE17AC0D6}" destId="{D68B3C23-F123-40AC-90F4-3BC7FA512A5B}" srcOrd="0" destOrd="0" presId="urn:microsoft.com/office/officeart/2005/8/layout/chevron1"/>
    <dgm:cxn modelId="{C81A9E64-D2BC-43EC-BC05-5303F6D29AF1}" type="presOf" srcId="{57EC472C-3920-434A-8877-5126C9250B8B}" destId="{BB186FFA-CCB9-4271-A10E-5388FE0FD42D}" srcOrd="0" destOrd="0" presId="urn:microsoft.com/office/officeart/2005/8/layout/chevron1"/>
    <dgm:cxn modelId="{91449328-BA94-4A2A-8766-EDDDCB0FE63C}" srcId="{774D6596-15B2-4DE2-8849-A38A0F2E4460}" destId="{57EC472C-3920-434A-8877-5126C9250B8B}" srcOrd="2" destOrd="0" parTransId="{82EEE41A-D033-421A-90CF-6954B683267B}" sibTransId="{BC661DFC-1B66-4C8B-B7D2-7BF3C6FA2215}"/>
    <dgm:cxn modelId="{04777997-D316-47D7-8D74-29C267825B4C}" srcId="{774D6596-15B2-4DE2-8849-A38A0F2E4460}" destId="{68E228F6-B992-4A92-9701-F8709C459C85}" srcOrd="0" destOrd="0" parTransId="{9FBF19A9-8B07-4CC8-B35A-ABD62F410A4D}" sibTransId="{43C97B3E-43F1-4081-BE48-7FBF1327F609}"/>
    <dgm:cxn modelId="{24A4C4F0-5B15-430F-8F88-D037E1145ABA}" type="presOf" srcId="{68E228F6-B992-4A92-9701-F8709C459C85}" destId="{43D5E090-525C-4069-8183-23382C5BEA06}" srcOrd="0" destOrd="0" presId="urn:microsoft.com/office/officeart/2005/8/layout/chevron1"/>
    <dgm:cxn modelId="{E7DC6080-5A6E-490C-8262-7C89186FE275}" srcId="{774D6596-15B2-4DE2-8849-A38A0F2E4460}" destId="{3C6D512C-24A9-46F6-B85C-96BAE17AC0D6}" srcOrd="1" destOrd="0" parTransId="{DD0D805C-ACB0-459A-B4FD-9E2625B3A0CE}" sibTransId="{F87F6986-4D42-4687-91CE-7495B16615BE}"/>
    <dgm:cxn modelId="{E4F7B8A6-F7CD-4849-9EA8-CEBFB26EB76F}" type="presParOf" srcId="{C91008A1-CFE9-4BCC-B37E-0D918622D810}" destId="{43D5E090-525C-4069-8183-23382C5BEA06}" srcOrd="0" destOrd="0" presId="urn:microsoft.com/office/officeart/2005/8/layout/chevron1"/>
    <dgm:cxn modelId="{728E9028-7EBF-40A1-97B3-E02329C81EB8}" type="presParOf" srcId="{C91008A1-CFE9-4BCC-B37E-0D918622D810}" destId="{FF22187E-B9EA-4FB5-8F85-C06210AAF4BD}" srcOrd="1" destOrd="0" presId="urn:microsoft.com/office/officeart/2005/8/layout/chevron1"/>
    <dgm:cxn modelId="{69570D72-4E9D-451B-9225-548CAAB8A2CE}" type="presParOf" srcId="{C91008A1-CFE9-4BCC-B37E-0D918622D810}" destId="{D68B3C23-F123-40AC-90F4-3BC7FA512A5B}" srcOrd="2" destOrd="0" presId="urn:microsoft.com/office/officeart/2005/8/layout/chevron1"/>
    <dgm:cxn modelId="{874B1B75-083A-4F1D-8A7B-30F8BEAC82E8}" type="presParOf" srcId="{C91008A1-CFE9-4BCC-B37E-0D918622D810}" destId="{B93A870F-136C-49B6-8310-7065B92D74FB}" srcOrd="3" destOrd="0" presId="urn:microsoft.com/office/officeart/2005/8/layout/chevron1"/>
    <dgm:cxn modelId="{3278CEF2-A5BF-4099-BF9F-7083F87EFCB5}" type="presParOf" srcId="{C91008A1-CFE9-4BCC-B37E-0D918622D810}" destId="{BB186FFA-CCB9-4271-A10E-5388FE0FD42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8860829-C6CF-4072-88F9-10BDA42A7E89}"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fr-FR"/>
        </a:p>
      </dgm:t>
    </dgm:pt>
    <dgm:pt modelId="{B4E289F3-32B9-4BC9-8E84-BA940A31AF7F}">
      <dgm:prSet phldrT="[Texte]" custT="1"/>
      <dgm:spPr/>
      <dgm:t>
        <a:bodyPr/>
        <a:lstStyle/>
        <a:p>
          <a:r>
            <a:rPr lang="fr-FR" sz="1200" dirty="0" smtClean="0"/>
            <a:t>5/ Une plateforme d’information et de service</a:t>
          </a:r>
          <a:endParaRPr lang="fr-FR" sz="1200" dirty="0"/>
        </a:p>
      </dgm:t>
    </dgm:pt>
    <dgm:pt modelId="{97E87735-7A6C-406C-84C3-4CFD14E385A5}" type="parTrans" cxnId="{0876DA8C-E1A2-4D23-AF26-6FD9AC7BDB09}">
      <dgm:prSet/>
      <dgm:spPr/>
      <dgm:t>
        <a:bodyPr/>
        <a:lstStyle/>
        <a:p>
          <a:endParaRPr lang="fr-FR" sz="3600"/>
        </a:p>
      </dgm:t>
    </dgm:pt>
    <dgm:pt modelId="{6A01DF28-D98B-4311-BE33-6426280E473C}" type="sibTrans" cxnId="{0876DA8C-E1A2-4D23-AF26-6FD9AC7BDB09}">
      <dgm:prSet/>
      <dgm:spPr/>
      <dgm:t>
        <a:bodyPr/>
        <a:lstStyle/>
        <a:p>
          <a:endParaRPr lang="fr-FR" sz="3600"/>
        </a:p>
      </dgm:t>
    </dgm:pt>
    <dgm:pt modelId="{B000B02E-6339-4857-ACD2-90D39F2532CE}">
      <dgm:prSet phldrT="[Texte]" custT="1"/>
      <dgm:spPr/>
      <dgm:t>
        <a:bodyPr/>
        <a:lstStyle/>
        <a:p>
          <a:r>
            <a:rPr lang="fr-FR" sz="1200" dirty="0" smtClean="0"/>
            <a:t>1/ Le chaînage des acteurs</a:t>
          </a:r>
          <a:endParaRPr lang="fr-FR" sz="1200" dirty="0"/>
        </a:p>
      </dgm:t>
    </dgm:pt>
    <dgm:pt modelId="{E6F5C43D-E2D9-41BA-9AAF-B619441EB207}" type="parTrans" cxnId="{1285F36C-B509-4A4D-96BC-7E52A6991E05}">
      <dgm:prSet custT="1"/>
      <dgm:spPr/>
      <dgm:t>
        <a:bodyPr/>
        <a:lstStyle/>
        <a:p>
          <a:endParaRPr lang="fr-FR" sz="1000"/>
        </a:p>
      </dgm:t>
    </dgm:pt>
    <dgm:pt modelId="{A296D860-0D61-4016-93DA-5E26A140C64A}" type="sibTrans" cxnId="{1285F36C-B509-4A4D-96BC-7E52A6991E05}">
      <dgm:prSet/>
      <dgm:spPr/>
      <dgm:t>
        <a:bodyPr/>
        <a:lstStyle/>
        <a:p>
          <a:endParaRPr lang="fr-FR" sz="3600"/>
        </a:p>
      </dgm:t>
    </dgm:pt>
    <dgm:pt modelId="{33367955-6E6F-4D21-8058-7025022C9E09}">
      <dgm:prSet phldrT="[Texte]" custT="1"/>
      <dgm:spPr/>
      <dgm:t>
        <a:bodyPr/>
        <a:lstStyle/>
        <a:p>
          <a:r>
            <a:rPr lang="fr-FR" sz="1200" dirty="0" smtClean="0"/>
            <a:t>2/ Les modalités d’accompagnement</a:t>
          </a:r>
          <a:endParaRPr lang="fr-FR" sz="1200" dirty="0"/>
        </a:p>
      </dgm:t>
    </dgm:pt>
    <dgm:pt modelId="{086076A5-A9DA-417C-B028-0CE3D8284FDC}" type="parTrans" cxnId="{7882B8D9-5BF1-474A-8E44-420056E85656}">
      <dgm:prSet custT="1"/>
      <dgm:spPr/>
      <dgm:t>
        <a:bodyPr/>
        <a:lstStyle/>
        <a:p>
          <a:endParaRPr lang="fr-FR" sz="1000"/>
        </a:p>
      </dgm:t>
    </dgm:pt>
    <dgm:pt modelId="{19B66E2B-4F50-4200-88FE-AD171ADE54E5}" type="sibTrans" cxnId="{7882B8D9-5BF1-474A-8E44-420056E85656}">
      <dgm:prSet/>
      <dgm:spPr/>
      <dgm:t>
        <a:bodyPr/>
        <a:lstStyle/>
        <a:p>
          <a:endParaRPr lang="fr-FR" sz="3600"/>
        </a:p>
      </dgm:t>
    </dgm:pt>
    <dgm:pt modelId="{1ACB7A48-D1BD-4012-ACAF-7062F6262283}">
      <dgm:prSet phldrT="[Texte]" custT="1"/>
      <dgm:spPr/>
      <dgm:t>
        <a:bodyPr/>
        <a:lstStyle/>
        <a:p>
          <a:r>
            <a:rPr lang="fr-FR" sz="1200" dirty="0" smtClean="0"/>
            <a:t>3/ Une mobilisation nationale sur la formation</a:t>
          </a:r>
          <a:endParaRPr lang="fr-FR" sz="1200" dirty="0"/>
        </a:p>
      </dgm:t>
    </dgm:pt>
    <dgm:pt modelId="{69E8199E-4C95-4109-9097-A36C2ADC8AB3}" type="parTrans" cxnId="{8797929B-E08B-492E-8DF6-8D36C901B494}">
      <dgm:prSet custT="1"/>
      <dgm:spPr/>
      <dgm:t>
        <a:bodyPr/>
        <a:lstStyle/>
        <a:p>
          <a:endParaRPr lang="fr-FR" sz="1000"/>
        </a:p>
      </dgm:t>
    </dgm:pt>
    <dgm:pt modelId="{8186E341-85DE-4E47-8313-946569D56E98}" type="sibTrans" cxnId="{8797929B-E08B-492E-8DF6-8D36C901B494}">
      <dgm:prSet/>
      <dgm:spPr/>
      <dgm:t>
        <a:bodyPr/>
        <a:lstStyle/>
        <a:p>
          <a:endParaRPr lang="fr-FR" sz="3600"/>
        </a:p>
      </dgm:t>
    </dgm:pt>
    <dgm:pt modelId="{BA3420D0-C0CE-4D1F-9B04-09DCC062E973}">
      <dgm:prSet phldrT="[Texte]" custT="1"/>
      <dgm:spPr/>
      <dgm:t>
        <a:bodyPr/>
        <a:lstStyle/>
        <a:p>
          <a:r>
            <a:rPr lang="fr-FR" sz="1200" dirty="0" smtClean="0"/>
            <a:t>4/ L’engagement des employeurs</a:t>
          </a:r>
          <a:endParaRPr lang="fr-FR" sz="1200" dirty="0"/>
        </a:p>
      </dgm:t>
    </dgm:pt>
    <dgm:pt modelId="{EC7C5F1B-6066-4E6D-8C0E-CE6EF76CCB31}" type="parTrans" cxnId="{2BB5CA30-D1D5-407B-A290-2DCE6D0BF95A}">
      <dgm:prSet custT="1"/>
      <dgm:spPr/>
      <dgm:t>
        <a:bodyPr/>
        <a:lstStyle/>
        <a:p>
          <a:endParaRPr lang="fr-FR" sz="1000"/>
        </a:p>
      </dgm:t>
    </dgm:pt>
    <dgm:pt modelId="{75B5503E-22B1-42CD-86BE-15C9C4712BD9}" type="sibTrans" cxnId="{2BB5CA30-D1D5-407B-A290-2DCE6D0BF95A}">
      <dgm:prSet/>
      <dgm:spPr/>
      <dgm:t>
        <a:bodyPr/>
        <a:lstStyle/>
        <a:p>
          <a:endParaRPr lang="fr-FR" sz="3600"/>
        </a:p>
      </dgm:t>
    </dgm:pt>
    <dgm:pt modelId="{BFABD5CB-34F8-4D8C-BE93-9C6F7F246E5D}" type="pres">
      <dgm:prSet presAssocID="{28860829-C6CF-4072-88F9-10BDA42A7E89}" presName="cycle" presStyleCnt="0">
        <dgm:presLayoutVars>
          <dgm:chMax val="1"/>
          <dgm:dir/>
          <dgm:animLvl val="ctr"/>
          <dgm:resizeHandles val="exact"/>
        </dgm:presLayoutVars>
      </dgm:prSet>
      <dgm:spPr/>
      <dgm:t>
        <a:bodyPr/>
        <a:lstStyle/>
        <a:p>
          <a:endParaRPr lang="fr-FR"/>
        </a:p>
      </dgm:t>
    </dgm:pt>
    <dgm:pt modelId="{89A5FDE0-29D3-4FA5-A84F-1C4D7438E0CA}" type="pres">
      <dgm:prSet presAssocID="{B4E289F3-32B9-4BC9-8E84-BA940A31AF7F}" presName="centerShape" presStyleLbl="node0" presStyleIdx="0" presStyleCnt="1" custScaleX="150884" custScaleY="124346"/>
      <dgm:spPr/>
      <dgm:t>
        <a:bodyPr/>
        <a:lstStyle/>
        <a:p>
          <a:endParaRPr lang="fr-FR"/>
        </a:p>
      </dgm:t>
    </dgm:pt>
    <dgm:pt modelId="{F67A8BDD-1140-4559-AF74-86EFF869251D}" type="pres">
      <dgm:prSet presAssocID="{E6F5C43D-E2D9-41BA-9AAF-B619441EB207}" presName="Name9" presStyleLbl="parChTrans1D2" presStyleIdx="0" presStyleCnt="4"/>
      <dgm:spPr/>
      <dgm:t>
        <a:bodyPr/>
        <a:lstStyle/>
        <a:p>
          <a:endParaRPr lang="fr-FR"/>
        </a:p>
      </dgm:t>
    </dgm:pt>
    <dgm:pt modelId="{A306AE0F-6730-4F7D-B92D-80DFB6EB88B0}" type="pres">
      <dgm:prSet presAssocID="{E6F5C43D-E2D9-41BA-9AAF-B619441EB207}" presName="connTx" presStyleLbl="parChTrans1D2" presStyleIdx="0" presStyleCnt="4"/>
      <dgm:spPr/>
      <dgm:t>
        <a:bodyPr/>
        <a:lstStyle/>
        <a:p>
          <a:endParaRPr lang="fr-FR"/>
        </a:p>
      </dgm:t>
    </dgm:pt>
    <dgm:pt modelId="{D82879F7-3A63-4162-A4CA-72FE8D944871}" type="pres">
      <dgm:prSet presAssocID="{B000B02E-6339-4857-ACD2-90D39F2532CE}" presName="node" presStyleLbl="node1" presStyleIdx="0" presStyleCnt="4" custScaleX="149878" custScaleY="131630">
        <dgm:presLayoutVars>
          <dgm:bulletEnabled val="1"/>
        </dgm:presLayoutVars>
      </dgm:prSet>
      <dgm:spPr/>
      <dgm:t>
        <a:bodyPr/>
        <a:lstStyle/>
        <a:p>
          <a:endParaRPr lang="fr-FR"/>
        </a:p>
      </dgm:t>
    </dgm:pt>
    <dgm:pt modelId="{5F0CACC5-9D0A-44B7-971A-A11160671031}" type="pres">
      <dgm:prSet presAssocID="{086076A5-A9DA-417C-B028-0CE3D8284FDC}" presName="Name9" presStyleLbl="parChTrans1D2" presStyleIdx="1" presStyleCnt="4"/>
      <dgm:spPr/>
      <dgm:t>
        <a:bodyPr/>
        <a:lstStyle/>
        <a:p>
          <a:endParaRPr lang="fr-FR"/>
        </a:p>
      </dgm:t>
    </dgm:pt>
    <dgm:pt modelId="{66EF81DD-5BA1-457F-8A82-E271615DF0B1}" type="pres">
      <dgm:prSet presAssocID="{086076A5-A9DA-417C-B028-0CE3D8284FDC}" presName="connTx" presStyleLbl="parChTrans1D2" presStyleIdx="1" presStyleCnt="4"/>
      <dgm:spPr/>
      <dgm:t>
        <a:bodyPr/>
        <a:lstStyle/>
        <a:p>
          <a:endParaRPr lang="fr-FR"/>
        </a:p>
      </dgm:t>
    </dgm:pt>
    <dgm:pt modelId="{8E3CE393-BD58-4B4B-93E8-0CB59E276982}" type="pres">
      <dgm:prSet presAssocID="{33367955-6E6F-4D21-8058-7025022C9E09}" presName="node" presStyleLbl="node1" presStyleIdx="1" presStyleCnt="4" custScaleX="149874" custScaleY="130241" custRadScaleRad="136210" custRadScaleInc="-2232">
        <dgm:presLayoutVars>
          <dgm:bulletEnabled val="1"/>
        </dgm:presLayoutVars>
      </dgm:prSet>
      <dgm:spPr/>
      <dgm:t>
        <a:bodyPr/>
        <a:lstStyle/>
        <a:p>
          <a:endParaRPr lang="fr-FR"/>
        </a:p>
      </dgm:t>
    </dgm:pt>
    <dgm:pt modelId="{975A997D-7ED3-4AA3-9431-578E49B017C1}" type="pres">
      <dgm:prSet presAssocID="{69E8199E-4C95-4109-9097-A36C2ADC8AB3}" presName="Name9" presStyleLbl="parChTrans1D2" presStyleIdx="2" presStyleCnt="4"/>
      <dgm:spPr/>
      <dgm:t>
        <a:bodyPr/>
        <a:lstStyle/>
        <a:p>
          <a:endParaRPr lang="fr-FR"/>
        </a:p>
      </dgm:t>
    </dgm:pt>
    <dgm:pt modelId="{3481B64D-CA34-43B2-950F-5591C9F886A7}" type="pres">
      <dgm:prSet presAssocID="{69E8199E-4C95-4109-9097-A36C2ADC8AB3}" presName="connTx" presStyleLbl="parChTrans1D2" presStyleIdx="2" presStyleCnt="4"/>
      <dgm:spPr/>
      <dgm:t>
        <a:bodyPr/>
        <a:lstStyle/>
        <a:p>
          <a:endParaRPr lang="fr-FR"/>
        </a:p>
      </dgm:t>
    </dgm:pt>
    <dgm:pt modelId="{1B1279BD-410C-4E4D-B9C6-E2A8BBD2D2D8}" type="pres">
      <dgm:prSet presAssocID="{1ACB7A48-D1BD-4012-ACAF-7062F6262283}" presName="node" presStyleLbl="node1" presStyleIdx="2" presStyleCnt="4" custScaleX="148928" custScaleY="119124" custRadScaleRad="111637" custRadScaleInc="857">
        <dgm:presLayoutVars>
          <dgm:bulletEnabled val="1"/>
        </dgm:presLayoutVars>
      </dgm:prSet>
      <dgm:spPr/>
      <dgm:t>
        <a:bodyPr/>
        <a:lstStyle/>
        <a:p>
          <a:endParaRPr lang="fr-FR"/>
        </a:p>
      </dgm:t>
    </dgm:pt>
    <dgm:pt modelId="{F9466A19-EDE0-4FDC-9A0D-D39170C7BCD0}" type="pres">
      <dgm:prSet presAssocID="{EC7C5F1B-6066-4E6D-8C0E-CE6EF76CCB31}" presName="Name9" presStyleLbl="parChTrans1D2" presStyleIdx="3" presStyleCnt="4"/>
      <dgm:spPr/>
      <dgm:t>
        <a:bodyPr/>
        <a:lstStyle/>
        <a:p>
          <a:endParaRPr lang="fr-FR"/>
        </a:p>
      </dgm:t>
    </dgm:pt>
    <dgm:pt modelId="{88CDF429-BF29-420F-8BDD-1CDAFE1CCCEA}" type="pres">
      <dgm:prSet presAssocID="{EC7C5F1B-6066-4E6D-8C0E-CE6EF76CCB31}" presName="connTx" presStyleLbl="parChTrans1D2" presStyleIdx="3" presStyleCnt="4"/>
      <dgm:spPr/>
      <dgm:t>
        <a:bodyPr/>
        <a:lstStyle/>
        <a:p>
          <a:endParaRPr lang="fr-FR"/>
        </a:p>
      </dgm:t>
    </dgm:pt>
    <dgm:pt modelId="{849F8B8C-26D5-46C6-9ABC-04ED5F8110FA}" type="pres">
      <dgm:prSet presAssocID="{BA3420D0-C0CE-4D1F-9B04-09DCC062E973}" presName="node" presStyleLbl="node1" presStyleIdx="3" presStyleCnt="4" custScaleX="151894" custScaleY="130242" custRadScaleRad="136797" custRadScaleInc="2222">
        <dgm:presLayoutVars>
          <dgm:bulletEnabled val="1"/>
        </dgm:presLayoutVars>
      </dgm:prSet>
      <dgm:spPr/>
      <dgm:t>
        <a:bodyPr/>
        <a:lstStyle/>
        <a:p>
          <a:endParaRPr lang="fr-FR"/>
        </a:p>
      </dgm:t>
    </dgm:pt>
  </dgm:ptLst>
  <dgm:cxnLst>
    <dgm:cxn modelId="{35D9411E-B86C-4256-8006-5AFF7C4B4948}" type="presOf" srcId="{EC7C5F1B-6066-4E6D-8C0E-CE6EF76CCB31}" destId="{F9466A19-EDE0-4FDC-9A0D-D39170C7BCD0}" srcOrd="0" destOrd="0" presId="urn:microsoft.com/office/officeart/2005/8/layout/radial1"/>
    <dgm:cxn modelId="{7280EE68-057B-4FFD-B8B3-69F7B35FE40A}" type="presOf" srcId="{28860829-C6CF-4072-88F9-10BDA42A7E89}" destId="{BFABD5CB-34F8-4D8C-BE93-9C6F7F246E5D}" srcOrd="0" destOrd="0" presId="urn:microsoft.com/office/officeart/2005/8/layout/radial1"/>
    <dgm:cxn modelId="{1285F36C-B509-4A4D-96BC-7E52A6991E05}" srcId="{B4E289F3-32B9-4BC9-8E84-BA940A31AF7F}" destId="{B000B02E-6339-4857-ACD2-90D39F2532CE}" srcOrd="0" destOrd="0" parTransId="{E6F5C43D-E2D9-41BA-9AAF-B619441EB207}" sibTransId="{A296D860-0D61-4016-93DA-5E26A140C64A}"/>
    <dgm:cxn modelId="{7882B8D9-5BF1-474A-8E44-420056E85656}" srcId="{B4E289F3-32B9-4BC9-8E84-BA940A31AF7F}" destId="{33367955-6E6F-4D21-8058-7025022C9E09}" srcOrd="1" destOrd="0" parTransId="{086076A5-A9DA-417C-B028-0CE3D8284FDC}" sibTransId="{19B66E2B-4F50-4200-88FE-AD171ADE54E5}"/>
    <dgm:cxn modelId="{38CC8C37-2591-4554-8C95-FB28567340D2}" type="presOf" srcId="{69E8199E-4C95-4109-9097-A36C2ADC8AB3}" destId="{975A997D-7ED3-4AA3-9431-578E49B017C1}" srcOrd="0" destOrd="0" presId="urn:microsoft.com/office/officeart/2005/8/layout/radial1"/>
    <dgm:cxn modelId="{C9E75E9D-B366-4B8F-89FE-69C0653164B4}" type="presOf" srcId="{BA3420D0-C0CE-4D1F-9B04-09DCC062E973}" destId="{849F8B8C-26D5-46C6-9ABC-04ED5F8110FA}" srcOrd="0" destOrd="0" presId="urn:microsoft.com/office/officeart/2005/8/layout/radial1"/>
    <dgm:cxn modelId="{9AC35DE3-A4AD-4B96-91B0-AE0E032DD38A}" type="presOf" srcId="{086076A5-A9DA-417C-B028-0CE3D8284FDC}" destId="{5F0CACC5-9D0A-44B7-971A-A11160671031}" srcOrd="0" destOrd="0" presId="urn:microsoft.com/office/officeart/2005/8/layout/radial1"/>
    <dgm:cxn modelId="{B0CACD7F-04C4-4173-8C45-E88891716D19}" type="presOf" srcId="{B000B02E-6339-4857-ACD2-90D39F2532CE}" destId="{D82879F7-3A63-4162-A4CA-72FE8D944871}" srcOrd="0" destOrd="0" presId="urn:microsoft.com/office/officeart/2005/8/layout/radial1"/>
    <dgm:cxn modelId="{0F3C7358-E894-4230-A007-719FB30E4AB5}" type="presOf" srcId="{B4E289F3-32B9-4BC9-8E84-BA940A31AF7F}" destId="{89A5FDE0-29D3-4FA5-A84F-1C4D7438E0CA}" srcOrd="0" destOrd="0" presId="urn:microsoft.com/office/officeart/2005/8/layout/radial1"/>
    <dgm:cxn modelId="{B79B219D-BA86-4ED4-B0FC-615C303564B1}" type="presOf" srcId="{33367955-6E6F-4D21-8058-7025022C9E09}" destId="{8E3CE393-BD58-4B4B-93E8-0CB59E276982}" srcOrd="0" destOrd="0" presId="urn:microsoft.com/office/officeart/2005/8/layout/radial1"/>
    <dgm:cxn modelId="{E097D456-242E-4387-9B3A-AFBAAAB1B3D4}" type="presOf" srcId="{69E8199E-4C95-4109-9097-A36C2ADC8AB3}" destId="{3481B64D-CA34-43B2-950F-5591C9F886A7}" srcOrd="1" destOrd="0" presId="urn:microsoft.com/office/officeart/2005/8/layout/radial1"/>
    <dgm:cxn modelId="{2BB5CA30-D1D5-407B-A290-2DCE6D0BF95A}" srcId="{B4E289F3-32B9-4BC9-8E84-BA940A31AF7F}" destId="{BA3420D0-C0CE-4D1F-9B04-09DCC062E973}" srcOrd="3" destOrd="0" parTransId="{EC7C5F1B-6066-4E6D-8C0E-CE6EF76CCB31}" sibTransId="{75B5503E-22B1-42CD-86BE-15C9C4712BD9}"/>
    <dgm:cxn modelId="{C984A73E-1C72-4BC3-82D0-8D7AA294B36E}" type="presOf" srcId="{E6F5C43D-E2D9-41BA-9AAF-B619441EB207}" destId="{F67A8BDD-1140-4559-AF74-86EFF869251D}" srcOrd="0" destOrd="0" presId="urn:microsoft.com/office/officeart/2005/8/layout/radial1"/>
    <dgm:cxn modelId="{0876DA8C-E1A2-4D23-AF26-6FD9AC7BDB09}" srcId="{28860829-C6CF-4072-88F9-10BDA42A7E89}" destId="{B4E289F3-32B9-4BC9-8E84-BA940A31AF7F}" srcOrd="0" destOrd="0" parTransId="{97E87735-7A6C-406C-84C3-4CFD14E385A5}" sibTransId="{6A01DF28-D98B-4311-BE33-6426280E473C}"/>
    <dgm:cxn modelId="{74FCB3DC-CD58-4476-B72B-A791DEF506E9}" type="presOf" srcId="{EC7C5F1B-6066-4E6D-8C0E-CE6EF76CCB31}" destId="{88CDF429-BF29-420F-8BDD-1CDAFE1CCCEA}" srcOrd="1" destOrd="0" presId="urn:microsoft.com/office/officeart/2005/8/layout/radial1"/>
    <dgm:cxn modelId="{8797929B-E08B-492E-8DF6-8D36C901B494}" srcId="{B4E289F3-32B9-4BC9-8E84-BA940A31AF7F}" destId="{1ACB7A48-D1BD-4012-ACAF-7062F6262283}" srcOrd="2" destOrd="0" parTransId="{69E8199E-4C95-4109-9097-A36C2ADC8AB3}" sibTransId="{8186E341-85DE-4E47-8313-946569D56E98}"/>
    <dgm:cxn modelId="{1E136C1D-D0F7-4DCE-8070-4088AE7E8997}" type="presOf" srcId="{E6F5C43D-E2D9-41BA-9AAF-B619441EB207}" destId="{A306AE0F-6730-4F7D-B92D-80DFB6EB88B0}" srcOrd="1" destOrd="0" presId="urn:microsoft.com/office/officeart/2005/8/layout/radial1"/>
    <dgm:cxn modelId="{5A6C2230-FB52-48BA-B6FD-15E55A4B4360}" type="presOf" srcId="{086076A5-A9DA-417C-B028-0CE3D8284FDC}" destId="{66EF81DD-5BA1-457F-8A82-E271615DF0B1}" srcOrd="1" destOrd="0" presId="urn:microsoft.com/office/officeart/2005/8/layout/radial1"/>
    <dgm:cxn modelId="{D6D371E4-21B7-4C9C-A2CC-27D35D8225EA}" type="presOf" srcId="{1ACB7A48-D1BD-4012-ACAF-7062F6262283}" destId="{1B1279BD-410C-4E4D-B9C6-E2A8BBD2D2D8}" srcOrd="0" destOrd="0" presId="urn:microsoft.com/office/officeart/2005/8/layout/radial1"/>
    <dgm:cxn modelId="{CEEF3829-F6B1-4C41-AF3E-A8C0054503E5}" type="presParOf" srcId="{BFABD5CB-34F8-4D8C-BE93-9C6F7F246E5D}" destId="{89A5FDE0-29D3-4FA5-A84F-1C4D7438E0CA}" srcOrd="0" destOrd="0" presId="urn:microsoft.com/office/officeart/2005/8/layout/radial1"/>
    <dgm:cxn modelId="{BF39C036-949A-477E-A22B-0ACE2B854AE1}" type="presParOf" srcId="{BFABD5CB-34F8-4D8C-BE93-9C6F7F246E5D}" destId="{F67A8BDD-1140-4559-AF74-86EFF869251D}" srcOrd="1" destOrd="0" presId="urn:microsoft.com/office/officeart/2005/8/layout/radial1"/>
    <dgm:cxn modelId="{D0507ED9-5728-4B58-86AE-932B83E3B529}" type="presParOf" srcId="{F67A8BDD-1140-4559-AF74-86EFF869251D}" destId="{A306AE0F-6730-4F7D-B92D-80DFB6EB88B0}" srcOrd="0" destOrd="0" presId="urn:microsoft.com/office/officeart/2005/8/layout/radial1"/>
    <dgm:cxn modelId="{BBE991BE-3DDD-489E-BAEA-436A13284401}" type="presParOf" srcId="{BFABD5CB-34F8-4D8C-BE93-9C6F7F246E5D}" destId="{D82879F7-3A63-4162-A4CA-72FE8D944871}" srcOrd="2" destOrd="0" presId="urn:microsoft.com/office/officeart/2005/8/layout/radial1"/>
    <dgm:cxn modelId="{F0D1CECA-1E4C-4D59-B2F9-FFF49273A269}" type="presParOf" srcId="{BFABD5CB-34F8-4D8C-BE93-9C6F7F246E5D}" destId="{5F0CACC5-9D0A-44B7-971A-A11160671031}" srcOrd="3" destOrd="0" presId="urn:microsoft.com/office/officeart/2005/8/layout/radial1"/>
    <dgm:cxn modelId="{51390609-66EF-48C5-A426-92D896A37C18}" type="presParOf" srcId="{5F0CACC5-9D0A-44B7-971A-A11160671031}" destId="{66EF81DD-5BA1-457F-8A82-E271615DF0B1}" srcOrd="0" destOrd="0" presId="urn:microsoft.com/office/officeart/2005/8/layout/radial1"/>
    <dgm:cxn modelId="{6FD1AD2B-AC7C-4970-A249-270B32EDDDEF}" type="presParOf" srcId="{BFABD5CB-34F8-4D8C-BE93-9C6F7F246E5D}" destId="{8E3CE393-BD58-4B4B-93E8-0CB59E276982}" srcOrd="4" destOrd="0" presId="urn:microsoft.com/office/officeart/2005/8/layout/radial1"/>
    <dgm:cxn modelId="{0C4F165B-D057-45E6-8715-E6BC4D4170F8}" type="presParOf" srcId="{BFABD5CB-34F8-4D8C-BE93-9C6F7F246E5D}" destId="{975A997D-7ED3-4AA3-9431-578E49B017C1}" srcOrd="5" destOrd="0" presId="urn:microsoft.com/office/officeart/2005/8/layout/radial1"/>
    <dgm:cxn modelId="{56835E0D-BBAF-4772-9E1D-6A9B40B89490}" type="presParOf" srcId="{975A997D-7ED3-4AA3-9431-578E49B017C1}" destId="{3481B64D-CA34-43B2-950F-5591C9F886A7}" srcOrd="0" destOrd="0" presId="urn:microsoft.com/office/officeart/2005/8/layout/radial1"/>
    <dgm:cxn modelId="{1E8E4491-76CD-4DC4-990D-24D3A3B191E5}" type="presParOf" srcId="{BFABD5CB-34F8-4D8C-BE93-9C6F7F246E5D}" destId="{1B1279BD-410C-4E4D-B9C6-E2A8BBD2D2D8}" srcOrd="6" destOrd="0" presId="urn:microsoft.com/office/officeart/2005/8/layout/radial1"/>
    <dgm:cxn modelId="{58D52B6A-1A86-4E3A-ADEC-7EB16A033DD3}" type="presParOf" srcId="{BFABD5CB-34F8-4D8C-BE93-9C6F7F246E5D}" destId="{F9466A19-EDE0-4FDC-9A0D-D39170C7BCD0}" srcOrd="7" destOrd="0" presId="urn:microsoft.com/office/officeart/2005/8/layout/radial1"/>
    <dgm:cxn modelId="{5931F224-44EE-4F27-926B-3E65DDB7140F}" type="presParOf" srcId="{F9466A19-EDE0-4FDC-9A0D-D39170C7BCD0}" destId="{88CDF429-BF29-420F-8BDD-1CDAFE1CCCEA}" srcOrd="0" destOrd="0" presId="urn:microsoft.com/office/officeart/2005/8/layout/radial1"/>
    <dgm:cxn modelId="{6891A266-57D8-4947-8145-16A25D2C0B6F}" type="presParOf" srcId="{BFABD5CB-34F8-4D8C-BE93-9C6F7F246E5D}" destId="{849F8B8C-26D5-46C6-9ABC-04ED5F8110FA}"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5E090-525C-4069-8183-23382C5BEA06}">
      <dsp:nvSpPr>
        <dsp:cNvPr id="0" name=""/>
        <dsp:cNvSpPr/>
      </dsp:nvSpPr>
      <dsp:spPr>
        <a:xfrm>
          <a:off x="2375" y="0"/>
          <a:ext cx="2893595" cy="47794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b="1" kern="1200" dirty="0" smtClean="0"/>
            <a:t>Entrée dans la vie active</a:t>
          </a:r>
          <a:endParaRPr lang="fr-FR" sz="1200" b="1" kern="1200" dirty="0"/>
        </a:p>
      </dsp:txBody>
      <dsp:txXfrm>
        <a:off x="241347" y="0"/>
        <a:ext cx="2415652" cy="477943"/>
      </dsp:txXfrm>
    </dsp:sp>
    <dsp:sp modelId="{D68B3C23-F123-40AC-90F4-3BC7FA512A5B}">
      <dsp:nvSpPr>
        <dsp:cNvPr id="0" name=""/>
        <dsp:cNvSpPr/>
      </dsp:nvSpPr>
      <dsp:spPr>
        <a:xfrm>
          <a:off x="2606610" y="0"/>
          <a:ext cx="2893595" cy="47794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b="1" kern="1200" dirty="0" smtClean="0"/>
            <a:t>Recherche d’emploi</a:t>
          </a:r>
          <a:endParaRPr lang="fr-FR" sz="1200" b="1" kern="1200" dirty="0"/>
        </a:p>
      </dsp:txBody>
      <dsp:txXfrm>
        <a:off x="2845582" y="0"/>
        <a:ext cx="2415652" cy="477943"/>
      </dsp:txXfrm>
    </dsp:sp>
    <dsp:sp modelId="{BB186FFA-CCB9-4271-A10E-5388FE0FD42D}">
      <dsp:nvSpPr>
        <dsp:cNvPr id="0" name=""/>
        <dsp:cNvSpPr/>
      </dsp:nvSpPr>
      <dsp:spPr>
        <a:xfrm>
          <a:off x="5210846" y="0"/>
          <a:ext cx="2893595" cy="47794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b="1" kern="1200" dirty="0" smtClean="0"/>
            <a:t>Licenciement pour inaptitude et reconversion professionnelle</a:t>
          </a:r>
          <a:endParaRPr lang="fr-FR" sz="1200" b="1" kern="1200" dirty="0"/>
        </a:p>
      </dsp:txBody>
      <dsp:txXfrm>
        <a:off x="5449818" y="0"/>
        <a:ext cx="2415652" cy="477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5FDE0-29D3-4FA5-A84F-1C4D7438E0CA}">
      <dsp:nvSpPr>
        <dsp:cNvPr id="0" name=""/>
        <dsp:cNvSpPr/>
      </dsp:nvSpPr>
      <dsp:spPr>
        <a:xfrm>
          <a:off x="2237577" y="1287769"/>
          <a:ext cx="1585442" cy="130658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5/ Une plateforme d’information et de service</a:t>
          </a:r>
          <a:endParaRPr lang="fr-FR" sz="1200" kern="1200" dirty="0"/>
        </a:p>
      </dsp:txBody>
      <dsp:txXfrm>
        <a:off x="2469760" y="1479115"/>
        <a:ext cx="1121076" cy="923897"/>
      </dsp:txXfrm>
    </dsp:sp>
    <dsp:sp modelId="{F67A8BDD-1140-4559-AF74-86EFF869251D}">
      <dsp:nvSpPr>
        <dsp:cNvPr id="0" name=""/>
        <dsp:cNvSpPr/>
      </dsp:nvSpPr>
      <dsp:spPr>
        <a:xfrm rot="16200000">
          <a:off x="3018791" y="1260631"/>
          <a:ext cx="23013" cy="31262"/>
        </a:xfrm>
        <a:custGeom>
          <a:avLst/>
          <a:gdLst/>
          <a:ahLst/>
          <a:cxnLst/>
          <a:rect l="0" t="0" r="0" b="0"/>
          <a:pathLst>
            <a:path>
              <a:moveTo>
                <a:pt x="0" y="15631"/>
              </a:moveTo>
              <a:lnTo>
                <a:pt x="23013" y="156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a:off x="3029723" y="1275687"/>
        <a:ext cx="1150" cy="1150"/>
      </dsp:txXfrm>
    </dsp:sp>
    <dsp:sp modelId="{D82879F7-3A63-4162-A4CA-72FE8D944871}">
      <dsp:nvSpPr>
        <dsp:cNvPr id="0" name=""/>
        <dsp:cNvSpPr/>
      </dsp:nvSpPr>
      <dsp:spPr>
        <a:xfrm>
          <a:off x="2242862" y="-118370"/>
          <a:ext cx="1574871" cy="13831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1/ Le chaînage des acteurs</a:t>
          </a:r>
          <a:endParaRPr lang="fr-FR" sz="1200" kern="1200" dirty="0"/>
        </a:p>
      </dsp:txBody>
      <dsp:txXfrm>
        <a:off x="2473497" y="84184"/>
        <a:ext cx="1113601" cy="978019"/>
      </dsp:txXfrm>
    </dsp:sp>
    <dsp:sp modelId="{5F0CACC5-9D0A-44B7-971A-A11160671031}">
      <dsp:nvSpPr>
        <dsp:cNvPr id="0" name=""/>
        <dsp:cNvSpPr/>
      </dsp:nvSpPr>
      <dsp:spPr>
        <a:xfrm rot="21539736">
          <a:off x="3822818" y="1909056"/>
          <a:ext cx="283139" cy="31262"/>
        </a:xfrm>
        <a:custGeom>
          <a:avLst/>
          <a:gdLst/>
          <a:ahLst/>
          <a:cxnLst/>
          <a:rect l="0" t="0" r="0" b="0"/>
          <a:pathLst>
            <a:path>
              <a:moveTo>
                <a:pt x="0" y="15631"/>
              </a:moveTo>
              <a:lnTo>
                <a:pt x="283139" y="156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a:off x="3957309" y="1917609"/>
        <a:ext cx="14156" cy="14156"/>
      </dsp:txXfrm>
    </dsp:sp>
    <dsp:sp modelId="{8E3CE393-BD58-4B4B-93E8-0CB59E276982}">
      <dsp:nvSpPr>
        <dsp:cNvPr id="0" name=""/>
        <dsp:cNvSpPr/>
      </dsp:nvSpPr>
      <dsp:spPr>
        <a:xfrm>
          <a:off x="4105775" y="1224138"/>
          <a:ext cx="1574829" cy="136853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2/ Les modalités d’accompagnement</a:t>
          </a:r>
          <a:endParaRPr lang="fr-FR" sz="1200" kern="1200" dirty="0"/>
        </a:p>
      </dsp:txBody>
      <dsp:txXfrm>
        <a:off x="4336403" y="1424555"/>
        <a:ext cx="1113573" cy="967697"/>
      </dsp:txXfrm>
    </dsp:sp>
    <dsp:sp modelId="{975A997D-7ED3-4AA3-9431-578E49B017C1}">
      <dsp:nvSpPr>
        <dsp:cNvPr id="0" name=""/>
        <dsp:cNvSpPr/>
      </dsp:nvSpPr>
      <dsp:spPr>
        <a:xfrm rot="5425831">
          <a:off x="2980683" y="2623086"/>
          <a:ext cx="88744" cy="31262"/>
        </a:xfrm>
        <a:custGeom>
          <a:avLst/>
          <a:gdLst/>
          <a:ahLst/>
          <a:cxnLst/>
          <a:rect l="0" t="0" r="0" b="0"/>
          <a:pathLst>
            <a:path>
              <a:moveTo>
                <a:pt x="0" y="15631"/>
              </a:moveTo>
              <a:lnTo>
                <a:pt x="88744" y="156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3022837" y="2636498"/>
        <a:ext cx="4437" cy="4437"/>
      </dsp:txXfrm>
    </dsp:sp>
    <dsp:sp modelId="{1B1279BD-410C-4E4D-B9C6-E2A8BBD2D2D8}">
      <dsp:nvSpPr>
        <dsp:cNvPr id="0" name=""/>
        <dsp:cNvSpPr/>
      </dsp:nvSpPr>
      <dsp:spPr>
        <a:xfrm>
          <a:off x="2237575" y="2683077"/>
          <a:ext cx="1564889" cy="125171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3/ Une mobilisation nationale sur la formation</a:t>
          </a:r>
          <a:endParaRPr lang="fr-FR" sz="1200" kern="1200" dirty="0"/>
        </a:p>
      </dsp:txBody>
      <dsp:txXfrm>
        <a:off x="2466748" y="2866387"/>
        <a:ext cx="1106543" cy="885097"/>
      </dsp:txXfrm>
    </dsp:sp>
    <dsp:sp modelId="{F9466A19-EDE0-4FDC-9A0D-D39170C7BCD0}">
      <dsp:nvSpPr>
        <dsp:cNvPr id="0" name=""/>
        <dsp:cNvSpPr/>
      </dsp:nvSpPr>
      <dsp:spPr>
        <a:xfrm rot="10859994">
          <a:off x="1957216" y="1909152"/>
          <a:ext cx="280559" cy="31262"/>
        </a:xfrm>
        <a:custGeom>
          <a:avLst/>
          <a:gdLst/>
          <a:ahLst/>
          <a:cxnLst/>
          <a:rect l="0" t="0" r="0" b="0"/>
          <a:pathLst>
            <a:path>
              <a:moveTo>
                <a:pt x="0" y="15631"/>
              </a:moveTo>
              <a:lnTo>
                <a:pt x="280559" y="156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2090482" y="1917769"/>
        <a:ext cx="14027" cy="14027"/>
      </dsp:txXfrm>
    </dsp:sp>
    <dsp:sp modelId="{849F8B8C-26D5-46C6-9ABC-04ED5F8110FA}">
      <dsp:nvSpPr>
        <dsp:cNvPr id="0" name=""/>
        <dsp:cNvSpPr/>
      </dsp:nvSpPr>
      <dsp:spPr>
        <a:xfrm>
          <a:off x="361348" y="1224139"/>
          <a:ext cx="1596054" cy="136854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4/ L’engagement des employeurs</a:t>
          </a:r>
          <a:endParaRPr lang="fr-FR" sz="1200" kern="1200" dirty="0"/>
        </a:p>
      </dsp:txBody>
      <dsp:txXfrm>
        <a:off x="595085" y="1424557"/>
        <a:ext cx="1128580" cy="9677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4DF652D-9D65-4760-A13F-9024CBB2C65C}" type="datetime1">
              <a:rPr lang="fr-FR" smtClean="0"/>
              <a:t>10/12/2018</a:t>
            </a:fld>
            <a:endParaRPr lang="fr-FR"/>
          </a:p>
        </p:txBody>
      </p:sp>
      <p:sp>
        <p:nvSpPr>
          <p:cNvPr id="4" name="Espace réservé du pied de page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2A6B0EE6-757A-4D26-AB3B-66DDA8F003BB}" type="slidenum">
              <a:rPr lang="fr-FR" smtClean="0"/>
              <a:t>‹N°›</a:t>
            </a:fld>
            <a:endParaRPr lang="fr-FR"/>
          </a:p>
        </p:txBody>
      </p:sp>
    </p:spTree>
    <p:extLst>
      <p:ext uri="{BB962C8B-B14F-4D97-AF65-F5344CB8AC3E}">
        <p14:creationId xmlns:p14="http://schemas.microsoft.com/office/powerpoint/2010/main" val="35234476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451" y="4717415"/>
            <a:ext cx="5435599" cy="446913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605908665"/>
      </p:ext>
    </p:extLst>
  </p:cSld>
  <p:clrMap bg1="lt1" tx1="dk1" bg2="dk2" tx2="lt2" accent1="accent1" accent2="accent2" accent3="accent3" accent4="accent4" accent5="accent5" accent6="accent6" hlink="hlink" folHlink="folHlink"/>
  <p:hf hdr="0" ftr="0"/>
  <p:notesStyle>
    <a:lvl1pPr marL="0" algn="l" defTabSz="1072661" rtl="0" eaLnBrk="1" latinLnBrk="0" hangingPunct="1">
      <a:defRPr sz="1400" kern="1200">
        <a:solidFill>
          <a:schemeClr val="tx1"/>
        </a:solidFill>
        <a:latin typeface="+mn-lt"/>
        <a:ea typeface="+mn-ea"/>
        <a:cs typeface="+mn-cs"/>
      </a:defRPr>
    </a:lvl1pPr>
    <a:lvl2pPr marL="536331" algn="l" defTabSz="1072661" rtl="0" eaLnBrk="1" latinLnBrk="0" hangingPunct="1">
      <a:defRPr sz="1400" kern="1200">
        <a:solidFill>
          <a:schemeClr val="tx1"/>
        </a:solidFill>
        <a:latin typeface="+mn-lt"/>
        <a:ea typeface="+mn-ea"/>
        <a:cs typeface="+mn-cs"/>
      </a:defRPr>
    </a:lvl2pPr>
    <a:lvl3pPr marL="1072661" algn="l" defTabSz="1072661" rtl="0" eaLnBrk="1" latinLnBrk="0" hangingPunct="1">
      <a:defRPr sz="1400" kern="1200">
        <a:solidFill>
          <a:schemeClr val="tx1"/>
        </a:solidFill>
        <a:latin typeface="+mn-lt"/>
        <a:ea typeface="+mn-ea"/>
        <a:cs typeface="+mn-cs"/>
      </a:defRPr>
    </a:lvl3pPr>
    <a:lvl4pPr marL="1608992" algn="l" defTabSz="1072661" rtl="0" eaLnBrk="1" latinLnBrk="0" hangingPunct="1">
      <a:defRPr sz="1400" kern="1200">
        <a:solidFill>
          <a:schemeClr val="tx1"/>
        </a:solidFill>
        <a:latin typeface="+mn-lt"/>
        <a:ea typeface="+mn-ea"/>
        <a:cs typeface="+mn-cs"/>
      </a:defRPr>
    </a:lvl4pPr>
    <a:lvl5pPr marL="2145322" algn="l" defTabSz="1072661" rtl="0" eaLnBrk="1" latinLnBrk="0" hangingPunct="1">
      <a:defRPr sz="1400" kern="1200">
        <a:solidFill>
          <a:schemeClr val="tx1"/>
        </a:solidFill>
        <a:latin typeface="+mn-lt"/>
        <a:ea typeface="+mn-ea"/>
        <a:cs typeface="+mn-cs"/>
      </a:defRPr>
    </a:lvl5pPr>
    <a:lvl6pPr marL="2681652" algn="l" defTabSz="1072661" rtl="0" eaLnBrk="1" latinLnBrk="0" hangingPunct="1">
      <a:defRPr sz="1400" kern="1200">
        <a:solidFill>
          <a:schemeClr val="tx1"/>
        </a:solidFill>
        <a:latin typeface="+mn-lt"/>
        <a:ea typeface="+mn-ea"/>
        <a:cs typeface="+mn-cs"/>
      </a:defRPr>
    </a:lvl6pPr>
    <a:lvl7pPr marL="3217983" algn="l" defTabSz="1072661" rtl="0" eaLnBrk="1" latinLnBrk="0" hangingPunct="1">
      <a:defRPr sz="1400" kern="1200">
        <a:solidFill>
          <a:schemeClr val="tx1"/>
        </a:solidFill>
        <a:latin typeface="+mn-lt"/>
        <a:ea typeface="+mn-ea"/>
        <a:cs typeface="+mn-cs"/>
      </a:defRPr>
    </a:lvl7pPr>
    <a:lvl8pPr marL="3754313" algn="l" defTabSz="1072661" rtl="0" eaLnBrk="1" latinLnBrk="0" hangingPunct="1">
      <a:defRPr sz="1400" kern="1200">
        <a:solidFill>
          <a:schemeClr val="tx1"/>
        </a:solidFill>
        <a:latin typeface="+mn-lt"/>
        <a:ea typeface="+mn-ea"/>
        <a:cs typeface="+mn-cs"/>
      </a:defRPr>
    </a:lvl8pPr>
    <a:lvl9pPr marL="4290643" algn="l" defTabSz="107266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p:spPr>
        <p:txBody>
          <a:bodyPr/>
          <a:lstStyle/>
          <a:p>
            <a:endParaRPr lang="fr-FR" altLang="fr-FR" dirty="0"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8025" y="744538"/>
            <a:ext cx="5378450" cy="37242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a:xfrm>
            <a:off x="3848645" y="9433106"/>
            <a:ext cx="2944283" cy="496570"/>
          </a:xfrm>
          <a:prstGeom prst="rect">
            <a:avLst/>
          </a:prstGeom>
        </p:spPr>
        <p:txBody>
          <a:bodyPr/>
          <a:lstStyle/>
          <a:p>
            <a:fld id="{CF61B18F-5E38-4750-B3E0-9181644564DD}" type="slidenum">
              <a:rPr lang="fr-FR" smtClean="0"/>
              <a:t>27</a:t>
            </a:fld>
            <a:endParaRPr lang="fr-FR"/>
          </a:p>
        </p:txBody>
      </p:sp>
    </p:spTree>
    <p:extLst>
      <p:ext uri="{BB962C8B-B14F-4D97-AF65-F5344CB8AC3E}">
        <p14:creationId xmlns:p14="http://schemas.microsoft.com/office/powerpoint/2010/main" val="541107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848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5848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2"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6959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708025" y="744538"/>
            <a:ext cx="537845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451" y="4717415"/>
            <a:ext cx="5435599" cy="446913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9"/>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8665" y="1196752"/>
            <a:ext cx="6048671" cy="12948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4585"/>
            <a:ext cx="4376870" cy="641349"/>
          </a:xfrm>
        </p:spPr>
        <p:txBody>
          <a:bodyPr anchor="b"/>
          <a:lstStyle>
            <a:lvl1pPr marL="0" indent="0">
              <a:buNone/>
              <a:defRPr sz="2800" b="1"/>
            </a:lvl1pPr>
            <a:lvl2pPr marL="536331" indent="0">
              <a:buNone/>
              <a:defRPr sz="2300" b="1"/>
            </a:lvl2pPr>
            <a:lvl3pPr marL="1072661" indent="0">
              <a:buNone/>
              <a:defRPr sz="2100" b="1"/>
            </a:lvl3pPr>
            <a:lvl4pPr marL="1608992" indent="0">
              <a:buNone/>
              <a:defRPr sz="1900" b="1"/>
            </a:lvl4pPr>
            <a:lvl5pPr marL="2145322" indent="0">
              <a:buNone/>
              <a:defRPr sz="1900" b="1"/>
            </a:lvl5pPr>
            <a:lvl6pPr marL="2681652" indent="0">
              <a:buNone/>
              <a:defRPr sz="1900" b="1"/>
            </a:lvl6pPr>
            <a:lvl7pPr marL="3217983" indent="0">
              <a:buNone/>
              <a:defRPr sz="1900" b="1"/>
            </a:lvl7pPr>
            <a:lvl8pPr marL="3754313" indent="0">
              <a:buNone/>
              <a:defRPr sz="1900" b="1"/>
            </a:lvl8pPr>
            <a:lvl9pPr marL="4290643" indent="0">
              <a:buNone/>
              <a:defRPr sz="1900" b="1"/>
            </a:lvl9pPr>
          </a:lstStyle>
          <a:p>
            <a:pPr lvl="0"/>
            <a:r>
              <a:rPr lang="fr-FR"/>
              <a:t>Modifiez les styles du texte du masque</a:t>
            </a:r>
          </a:p>
        </p:txBody>
      </p:sp>
      <p:sp>
        <p:nvSpPr>
          <p:cNvPr id="4" name="Espace réservé du contenu 3"/>
          <p:cNvSpPr>
            <a:spLocks noGrp="1"/>
          </p:cNvSpPr>
          <p:nvPr>
            <p:ph sz="half" idx="2"/>
          </p:nvPr>
        </p:nvSpPr>
        <p:spPr>
          <a:xfrm>
            <a:off x="495300" y="2175936"/>
            <a:ext cx="4376870" cy="394970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3" y="1534585"/>
            <a:ext cx="4378589" cy="641349"/>
          </a:xfrm>
        </p:spPr>
        <p:txBody>
          <a:bodyPr anchor="b"/>
          <a:lstStyle>
            <a:lvl1pPr marL="0" indent="0">
              <a:buNone/>
              <a:defRPr sz="2800" b="1"/>
            </a:lvl1pPr>
            <a:lvl2pPr marL="536331" indent="0">
              <a:buNone/>
              <a:defRPr sz="2300" b="1"/>
            </a:lvl2pPr>
            <a:lvl3pPr marL="1072661" indent="0">
              <a:buNone/>
              <a:defRPr sz="2100" b="1"/>
            </a:lvl3pPr>
            <a:lvl4pPr marL="1608992" indent="0">
              <a:buNone/>
              <a:defRPr sz="1900" b="1"/>
            </a:lvl4pPr>
            <a:lvl5pPr marL="2145322" indent="0">
              <a:buNone/>
              <a:defRPr sz="1900" b="1"/>
            </a:lvl5pPr>
            <a:lvl6pPr marL="2681652" indent="0">
              <a:buNone/>
              <a:defRPr sz="1900" b="1"/>
            </a:lvl6pPr>
            <a:lvl7pPr marL="3217983" indent="0">
              <a:buNone/>
              <a:defRPr sz="1900" b="1"/>
            </a:lvl7pPr>
            <a:lvl8pPr marL="3754313" indent="0">
              <a:buNone/>
              <a:defRPr sz="1900" b="1"/>
            </a:lvl8pPr>
            <a:lvl9pPr marL="4290643" indent="0">
              <a:buNone/>
              <a:defRPr sz="1900" b="1"/>
            </a:lvl9pPr>
          </a:lstStyle>
          <a:p>
            <a:pPr lvl="0"/>
            <a:r>
              <a:rPr lang="fr-FR"/>
              <a:t>Modifiez les styles du texte du masque</a:t>
            </a:r>
          </a:p>
        </p:txBody>
      </p:sp>
      <p:sp>
        <p:nvSpPr>
          <p:cNvPr id="6" name="Espace réservé du contenu 5"/>
          <p:cNvSpPr>
            <a:spLocks noGrp="1"/>
          </p:cNvSpPr>
          <p:nvPr>
            <p:ph sz="quarter" idx="4"/>
          </p:nvPr>
        </p:nvSpPr>
        <p:spPr>
          <a:xfrm>
            <a:off x="5032113" y="2175936"/>
            <a:ext cx="4378589" cy="394970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42BA5CD-9C92-4E16-83F8-579D93F2F2A6}" type="datetime1">
              <a:rPr lang="fr-FR" smtClean="0"/>
              <a:t>10/12/2018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395318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EFB29-E5A0-4C3F-9B6E-4744B5AA681C}" type="datetime1">
              <a:rPr lang="fr-FR" smtClean="0"/>
              <a:t>10/12/2018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40653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D5D33D-273E-454D-9951-6151A02C1CA2}" type="datetime1">
              <a:rPr lang="fr-FR" smtClean="0"/>
              <a:t>10/12/2018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140901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3" y="273055"/>
            <a:ext cx="3259006" cy="1162049"/>
          </a:xfrm>
        </p:spPr>
        <p:txBody>
          <a:bodyPr anchor="b"/>
          <a:lstStyle>
            <a:lvl1pPr algn="l">
              <a:defRPr sz="2300" b="1"/>
            </a:lvl1pPr>
          </a:lstStyle>
          <a:p>
            <a:r>
              <a:rPr lang="fr-FR"/>
              <a:t>Modifiez le style du titre</a:t>
            </a:r>
          </a:p>
        </p:txBody>
      </p:sp>
      <p:sp>
        <p:nvSpPr>
          <p:cNvPr id="3" name="Espace réservé du contenu 2"/>
          <p:cNvSpPr>
            <a:spLocks noGrp="1"/>
          </p:cNvSpPr>
          <p:nvPr>
            <p:ph idx="1"/>
          </p:nvPr>
        </p:nvSpPr>
        <p:spPr>
          <a:xfrm>
            <a:off x="3872974" y="273054"/>
            <a:ext cx="5537728" cy="5852583"/>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3" y="1435100"/>
            <a:ext cx="3259006" cy="4690534"/>
          </a:xfrm>
        </p:spPr>
        <p:txBody>
          <a:bodyPr/>
          <a:lstStyle>
            <a:lvl1pPr marL="0" indent="0">
              <a:buNone/>
              <a:defRPr sz="1600"/>
            </a:lvl1pPr>
            <a:lvl2pPr marL="536331" indent="0">
              <a:buNone/>
              <a:defRPr sz="1400"/>
            </a:lvl2pPr>
            <a:lvl3pPr marL="1072661" indent="0">
              <a:buNone/>
              <a:defRPr sz="1200"/>
            </a:lvl3pPr>
            <a:lvl4pPr marL="1608992" indent="0">
              <a:buNone/>
              <a:defRPr sz="1000"/>
            </a:lvl4pPr>
            <a:lvl5pPr marL="2145322" indent="0">
              <a:buNone/>
              <a:defRPr sz="1000"/>
            </a:lvl5pPr>
            <a:lvl6pPr marL="2681652" indent="0">
              <a:buNone/>
              <a:defRPr sz="1000"/>
            </a:lvl6pPr>
            <a:lvl7pPr marL="3217983" indent="0">
              <a:buNone/>
              <a:defRPr sz="1000"/>
            </a:lvl7pPr>
            <a:lvl8pPr marL="3754313" indent="0">
              <a:buNone/>
              <a:defRPr sz="1000"/>
            </a:lvl8pPr>
            <a:lvl9pPr marL="4290643"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A65F1CC-42FE-4ADE-93FE-EAA3E7ADB466}"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286104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1"/>
            <a:ext cx="5943600" cy="567266"/>
          </a:xfrm>
        </p:spPr>
        <p:txBody>
          <a:bodyPr anchor="b"/>
          <a:lstStyle>
            <a:lvl1pPr algn="l">
              <a:defRPr sz="2300" b="1"/>
            </a:lvl1pPr>
          </a:lstStyle>
          <a:p>
            <a:r>
              <a:rPr lang="fr-FR"/>
              <a:t>Modifiez le style du titre</a:t>
            </a:r>
          </a:p>
        </p:txBody>
      </p:sp>
      <p:sp>
        <p:nvSpPr>
          <p:cNvPr id="3" name="Espace réservé pour une image  2"/>
          <p:cNvSpPr>
            <a:spLocks noGrp="1"/>
          </p:cNvSpPr>
          <p:nvPr>
            <p:ph type="pic" idx="1"/>
          </p:nvPr>
        </p:nvSpPr>
        <p:spPr>
          <a:xfrm>
            <a:off x="1941645" y="613834"/>
            <a:ext cx="5943600" cy="4114800"/>
          </a:xfrm>
        </p:spPr>
        <p:txBody>
          <a:bodyPr/>
          <a:lstStyle>
            <a:lvl1pPr marL="0" indent="0">
              <a:buNone/>
              <a:defRPr sz="3700"/>
            </a:lvl1pPr>
            <a:lvl2pPr marL="536331" indent="0">
              <a:buNone/>
              <a:defRPr sz="3300"/>
            </a:lvl2pPr>
            <a:lvl3pPr marL="1072661" indent="0">
              <a:buNone/>
              <a:defRPr sz="2800"/>
            </a:lvl3pPr>
            <a:lvl4pPr marL="1608992" indent="0">
              <a:buNone/>
              <a:defRPr sz="2300"/>
            </a:lvl4pPr>
            <a:lvl5pPr marL="2145322" indent="0">
              <a:buNone/>
              <a:defRPr sz="2300"/>
            </a:lvl5pPr>
            <a:lvl6pPr marL="2681652" indent="0">
              <a:buNone/>
              <a:defRPr sz="2300"/>
            </a:lvl6pPr>
            <a:lvl7pPr marL="3217983" indent="0">
              <a:buNone/>
              <a:defRPr sz="2300"/>
            </a:lvl7pPr>
            <a:lvl8pPr marL="3754313" indent="0">
              <a:buNone/>
              <a:defRPr sz="2300"/>
            </a:lvl8pPr>
            <a:lvl9pPr marL="4290643" indent="0">
              <a:buNone/>
              <a:defRPr sz="2300"/>
            </a:lvl9pPr>
          </a:lstStyle>
          <a:p>
            <a:endParaRPr lang="fr-FR"/>
          </a:p>
        </p:txBody>
      </p:sp>
      <p:sp>
        <p:nvSpPr>
          <p:cNvPr id="4" name="Espace réservé du texte 3"/>
          <p:cNvSpPr>
            <a:spLocks noGrp="1"/>
          </p:cNvSpPr>
          <p:nvPr>
            <p:ph type="body" sz="half" idx="2"/>
          </p:nvPr>
        </p:nvSpPr>
        <p:spPr>
          <a:xfrm>
            <a:off x="1941645" y="5367867"/>
            <a:ext cx="5943600" cy="804334"/>
          </a:xfrm>
        </p:spPr>
        <p:txBody>
          <a:bodyPr/>
          <a:lstStyle>
            <a:lvl1pPr marL="0" indent="0">
              <a:buNone/>
              <a:defRPr sz="1600"/>
            </a:lvl1pPr>
            <a:lvl2pPr marL="536331" indent="0">
              <a:buNone/>
              <a:defRPr sz="1400"/>
            </a:lvl2pPr>
            <a:lvl3pPr marL="1072661" indent="0">
              <a:buNone/>
              <a:defRPr sz="1200"/>
            </a:lvl3pPr>
            <a:lvl4pPr marL="1608992" indent="0">
              <a:buNone/>
              <a:defRPr sz="1000"/>
            </a:lvl4pPr>
            <a:lvl5pPr marL="2145322" indent="0">
              <a:buNone/>
              <a:defRPr sz="1000"/>
            </a:lvl5pPr>
            <a:lvl6pPr marL="2681652" indent="0">
              <a:buNone/>
              <a:defRPr sz="1000"/>
            </a:lvl6pPr>
            <a:lvl7pPr marL="3217983" indent="0">
              <a:buNone/>
              <a:defRPr sz="1000"/>
            </a:lvl7pPr>
            <a:lvl8pPr marL="3754313" indent="0">
              <a:buNone/>
              <a:defRPr sz="1000"/>
            </a:lvl8pPr>
            <a:lvl9pPr marL="4290643"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FBA15B7-AAFF-47D5-8E42-30882F62698D}"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132535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96B6E0-0FB4-4814-B668-2A66E3C1392B}"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61855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5168"/>
            <a:ext cx="2228851" cy="585046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1" y="275168"/>
            <a:ext cx="6521451" cy="58504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CA1C1D-7CE6-43E8-BB00-D125DA4DF875}"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85562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2" y="2131487"/>
            <a:ext cx="8420100" cy="1468966"/>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331" indent="0" algn="ctr">
              <a:buNone/>
              <a:defRPr>
                <a:solidFill>
                  <a:schemeClr val="tx1">
                    <a:tint val="75000"/>
                  </a:schemeClr>
                </a:solidFill>
              </a:defRPr>
            </a:lvl2pPr>
            <a:lvl3pPr marL="1072661" indent="0" algn="ctr">
              <a:buNone/>
              <a:defRPr>
                <a:solidFill>
                  <a:schemeClr val="tx1">
                    <a:tint val="75000"/>
                  </a:schemeClr>
                </a:solidFill>
              </a:defRPr>
            </a:lvl3pPr>
            <a:lvl4pPr marL="1608992" indent="0" algn="ctr">
              <a:buNone/>
              <a:defRPr>
                <a:solidFill>
                  <a:schemeClr val="tx1">
                    <a:tint val="75000"/>
                  </a:schemeClr>
                </a:solidFill>
              </a:defRPr>
            </a:lvl4pPr>
            <a:lvl5pPr marL="2145322" indent="0" algn="ctr">
              <a:buNone/>
              <a:defRPr>
                <a:solidFill>
                  <a:schemeClr val="tx1">
                    <a:tint val="75000"/>
                  </a:schemeClr>
                </a:solidFill>
              </a:defRPr>
            </a:lvl5pPr>
            <a:lvl6pPr marL="2681652" indent="0" algn="ctr">
              <a:buNone/>
              <a:defRPr>
                <a:solidFill>
                  <a:schemeClr val="tx1">
                    <a:tint val="75000"/>
                  </a:schemeClr>
                </a:solidFill>
              </a:defRPr>
            </a:lvl6pPr>
            <a:lvl7pPr marL="3217983" indent="0" algn="ctr">
              <a:buNone/>
              <a:defRPr>
                <a:solidFill>
                  <a:schemeClr val="tx1">
                    <a:tint val="75000"/>
                  </a:schemeClr>
                </a:solidFill>
              </a:defRPr>
            </a:lvl7pPr>
            <a:lvl8pPr marL="3754313" indent="0" algn="ctr">
              <a:buNone/>
              <a:defRPr>
                <a:solidFill>
                  <a:schemeClr val="tx1">
                    <a:tint val="75000"/>
                  </a:schemeClr>
                </a:solidFill>
              </a:defRPr>
            </a:lvl8pPr>
            <a:lvl9pPr marL="4290643"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2A0AB49-9DEA-4A4C-99FF-E8F2FF8C2A92}"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574533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934B7F-8E29-4803-9585-106664A541DA}"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20485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7" y="4406900"/>
            <a:ext cx="8420100" cy="1363134"/>
          </a:xfrm>
        </p:spPr>
        <p:txBody>
          <a:bodyPr anchor="t"/>
          <a:lstStyle>
            <a:lvl1pPr algn="l">
              <a:defRPr sz="4700" b="1" cap="all"/>
            </a:lvl1pPr>
          </a:lstStyle>
          <a:p>
            <a:r>
              <a:rPr lang="fr-FR"/>
              <a:t>Modifiez le style du titre</a:t>
            </a:r>
          </a:p>
        </p:txBody>
      </p:sp>
      <p:sp>
        <p:nvSpPr>
          <p:cNvPr id="3" name="Espace réservé du texte 2"/>
          <p:cNvSpPr>
            <a:spLocks noGrp="1"/>
          </p:cNvSpPr>
          <p:nvPr>
            <p:ph type="body" idx="1"/>
          </p:nvPr>
        </p:nvSpPr>
        <p:spPr>
          <a:xfrm>
            <a:off x="782507" y="2906187"/>
            <a:ext cx="8420100" cy="1500716"/>
          </a:xfrm>
        </p:spPr>
        <p:txBody>
          <a:bodyPr anchor="b"/>
          <a:lstStyle>
            <a:lvl1pPr marL="0" indent="0">
              <a:buNone/>
              <a:defRPr sz="2300">
                <a:solidFill>
                  <a:schemeClr val="tx1">
                    <a:tint val="75000"/>
                  </a:schemeClr>
                </a:solidFill>
              </a:defRPr>
            </a:lvl1pPr>
            <a:lvl2pPr marL="536331" indent="0">
              <a:buNone/>
              <a:defRPr sz="2100">
                <a:solidFill>
                  <a:schemeClr val="tx1">
                    <a:tint val="75000"/>
                  </a:schemeClr>
                </a:solidFill>
              </a:defRPr>
            </a:lvl2pPr>
            <a:lvl3pPr marL="1072661" indent="0">
              <a:buNone/>
              <a:defRPr sz="1900">
                <a:solidFill>
                  <a:schemeClr val="tx1">
                    <a:tint val="75000"/>
                  </a:schemeClr>
                </a:solidFill>
              </a:defRPr>
            </a:lvl3pPr>
            <a:lvl4pPr marL="1608992" indent="0">
              <a:buNone/>
              <a:defRPr sz="1600">
                <a:solidFill>
                  <a:schemeClr val="tx1">
                    <a:tint val="75000"/>
                  </a:schemeClr>
                </a:solidFill>
              </a:defRPr>
            </a:lvl4pPr>
            <a:lvl5pPr marL="2145322" indent="0">
              <a:buNone/>
              <a:defRPr sz="1600">
                <a:solidFill>
                  <a:schemeClr val="tx1">
                    <a:tint val="75000"/>
                  </a:schemeClr>
                </a:solidFill>
              </a:defRPr>
            </a:lvl5pPr>
            <a:lvl6pPr marL="2681652" indent="0">
              <a:buNone/>
              <a:defRPr sz="1600">
                <a:solidFill>
                  <a:schemeClr val="tx1">
                    <a:tint val="75000"/>
                  </a:schemeClr>
                </a:solidFill>
              </a:defRPr>
            </a:lvl6pPr>
            <a:lvl7pPr marL="3217983" indent="0">
              <a:buNone/>
              <a:defRPr sz="1600">
                <a:solidFill>
                  <a:schemeClr val="tx1">
                    <a:tint val="75000"/>
                  </a:schemeClr>
                </a:solidFill>
              </a:defRPr>
            </a:lvl7pPr>
            <a:lvl8pPr marL="3754313" indent="0">
              <a:buNone/>
              <a:defRPr sz="1600">
                <a:solidFill>
                  <a:schemeClr val="tx1">
                    <a:tint val="75000"/>
                  </a:schemeClr>
                </a:solidFill>
              </a:defRPr>
            </a:lvl8pPr>
            <a:lvl9pPr marL="4290643"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BAC840F-CA91-4C17-A8ED-E61596A466B9}"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304759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1"/>
        <p:cNvGrpSpPr/>
        <p:nvPr/>
      </p:nvGrpSpPr>
      <p:grpSpPr>
        <a:xfrm>
          <a:off x="0" y="0"/>
          <a:ext cx="0" cy="0"/>
          <a:chOff x="0" y="0"/>
          <a:chExt cx="0" cy="0"/>
        </a:xfrm>
      </p:grpSpPr>
      <p:sp>
        <p:nvSpPr>
          <p:cNvPr id="25" name="Shape 25"/>
          <p:cNvSpPr txBox="1">
            <a:spLocks noGrp="1"/>
          </p:cNvSpPr>
          <p:nvPr>
            <p:ph type="body" idx="1"/>
          </p:nvPr>
        </p:nvSpPr>
        <p:spPr>
          <a:xfrm>
            <a:off x="584517" y="532447"/>
            <a:ext cx="7254807" cy="5904399"/>
          </a:xfrm>
          <a:prstGeom prst="rect">
            <a:avLst/>
          </a:prstGeom>
        </p:spPr>
        <p:txBody>
          <a:bodyPr wrap="square" lIns="107248" tIns="107248" rIns="107248" bIns="107248" anchor="t" anchorCtr="0"/>
          <a:lstStyle>
            <a:lvl1pPr marL="536331" lvl="0" indent="-536331">
              <a:spcBef>
                <a:spcPts val="0"/>
              </a:spcBef>
              <a:buClr>
                <a:srgbClr val="496391"/>
              </a:buClr>
              <a:buFont typeface="Arial" panose="020B0604020202020204" pitchFamily="34" charset="0"/>
              <a:buChar char="•"/>
              <a:defRPr sz="1900">
                <a:latin typeface="Carlito" panose="020F0502020204030204" pitchFamily="34" charset="0"/>
                <a:cs typeface="Carlito" panose="020F0502020204030204" pitchFamily="34" charset="0"/>
              </a:defRPr>
            </a:lvl1pPr>
            <a:lvl2pPr lvl="1">
              <a:spcBef>
                <a:spcPts val="0"/>
              </a:spcBef>
              <a:buClr>
                <a:srgbClr val="6FA8DC"/>
              </a:buClr>
              <a:defRPr/>
            </a:lvl2pPr>
            <a:lvl3pPr lvl="2">
              <a:spcBef>
                <a:spcPts val="0"/>
              </a:spcBef>
              <a:buClr>
                <a:srgbClr val="6FA8DC"/>
              </a:buClr>
              <a:defRPr/>
            </a:lvl3pPr>
            <a:lvl4pPr lvl="3">
              <a:spcBef>
                <a:spcPts val="0"/>
              </a:spcBef>
              <a:buClr>
                <a:srgbClr val="6FA8DC"/>
              </a:buClr>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fr-FR"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5249" y="6237313"/>
            <a:ext cx="2724687" cy="59126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2" y="1600204"/>
            <a:ext cx="4375151" cy="452543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1" y="1600204"/>
            <a:ext cx="4375151" cy="452543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70F1DB9-2E58-4010-9084-5494F8790FD7}"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183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4585"/>
            <a:ext cx="4376870" cy="641349"/>
          </a:xfrm>
        </p:spPr>
        <p:txBody>
          <a:bodyPr anchor="b"/>
          <a:lstStyle>
            <a:lvl1pPr marL="0" indent="0">
              <a:buNone/>
              <a:defRPr sz="2800" b="1"/>
            </a:lvl1pPr>
            <a:lvl2pPr marL="536331" indent="0">
              <a:buNone/>
              <a:defRPr sz="2300" b="1"/>
            </a:lvl2pPr>
            <a:lvl3pPr marL="1072661" indent="0">
              <a:buNone/>
              <a:defRPr sz="2100" b="1"/>
            </a:lvl3pPr>
            <a:lvl4pPr marL="1608992" indent="0">
              <a:buNone/>
              <a:defRPr sz="1900" b="1"/>
            </a:lvl4pPr>
            <a:lvl5pPr marL="2145322" indent="0">
              <a:buNone/>
              <a:defRPr sz="1900" b="1"/>
            </a:lvl5pPr>
            <a:lvl6pPr marL="2681652" indent="0">
              <a:buNone/>
              <a:defRPr sz="1900" b="1"/>
            </a:lvl6pPr>
            <a:lvl7pPr marL="3217983" indent="0">
              <a:buNone/>
              <a:defRPr sz="1900" b="1"/>
            </a:lvl7pPr>
            <a:lvl8pPr marL="3754313" indent="0">
              <a:buNone/>
              <a:defRPr sz="1900" b="1"/>
            </a:lvl8pPr>
            <a:lvl9pPr marL="4290643" indent="0">
              <a:buNone/>
              <a:defRPr sz="1900" b="1"/>
            </a:lvl9pPr>
          </a:lstStyle>
          <a:p>
            <a:pPr lvl="0"/>
            <a:r>
              <a:rPr lang="fr-FR"/>
              <a:t>Modifiez les styles du texte du masque</a:t>
            </a:r>
          </a:p>
        </p:txBody>
      </p:sp>
      <p:sp>
        <p:nvSpPr>
          <p:cNvPr id="4" name="Espace réservé du contenu 3"/>
          <p:cNvSpPr>
            <a:spLocks noGrp="1"/>
          </p:cNvSpPr>
          <p:nvPr>
            <p:ph sz="half" idx="2"/>
          </p:nvPr>
        </p:nvSpPr>
        <p:spPr>
          <a:xfrm>
            <a:off x="495300" y="2175936"/>
            <a:ext cx="4376870" cy="394970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3" y="1534585"/>
            <a:ext cx="4378589" cy="641349"/>
          </a:xfrm>
        </p:spPr>
        <p:txBody>
          <a:bodyPr anchor="b"/>
          <a:lstStyle>
            <a:lvl1pPr marL="0" indent="0">
              <a:buNone/>
              <a:defRPr sz="2800" b="1"/>
            </a:lvl1pPr>
            <a:lvl2pPr marL="536331" indent="0">
              <a:buNone/>
              <a:defRPr sz="2300" b="1"/>
            </a:lvl2pPr>
            <a:lvl3pPr marL="1072661" indent="0">
              <a:buNone/>
              <a:defRPr sz="2100" b="1"/>
            </a:lvl3pPr>
            <a:lvl4pPr marL="1608992" indent="0">
              <a:buNone/>
              <a:defRPr sz="1900" b="1"/>
            </a:lvl4pPr>
            <a:lvl5pPr marL="2145322" indent="0">
              <a:buNone/>
              <a:defRPr sz="1900" b="1"/>
            </a:lvl5pPr>
            <a:lvl6pPr marL="2681652" indent="0">
              <a:buNone/>
              <a:defRPr sz="1900" b="1"/>
            </a:lvl6pPr>
            <a:lvl7pPr marL="3217983" indent="0">
              <a:buNone/>
              <a:defRPr sz="1900" b="1"/>
            </a:lvl7pPr>
            <a:lvl8pPr marL="3754313" indent="0">
              <a:buNone/>
              <a:defRPr sz="1900" b="1"/>
            </a:lvl8pPr>
            <a:lvl9pPr marL="4290643" indent="0">
              <a:buNone/>
              <a:defRPr sz="1900" b="1"/>
            </a:lvl9pPr>
          </a:lstStyle>
          <a:p>
            <a:pPr lvl="0"/>
            <a:r>
              <a:rPr lang="fr-FR"/>
              <a:t>Modifiez les styles du texte du masque</a:t>
            </a:r>
          </a:p>
        </p:txBody>
      </p:sp>
      <p:sp>
        <p:nvSpPr>
          <p:cNvPr id="6" name="Espace réservé du contenu 5"/>
          <p:cNvSpPr>
            <a:spLocks noGrp="1"/>
          </p:cNvSpPr>
          <p:nvPr>
            <p:ph sz="quarter" idx="4"/>
          </p:nvPr>
        </p:nvSpPr>
        <p:spPr>
          <a:xfrm>
            <a:off x="5032113" y="2175936"/>
            <a:ext cx="4378589" cy="394970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50F1C12-4D15-40F9-B252-8FEA0A45E038}" type="datetime1">
              <a:rPr lang="fr-FR" smtClean="0"/>
              <a:t>10/12/2018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420404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FC8F3BE-1E12-4A67-9A70-ED0141E70B59}" type="datetime1">
              <a:rPr lang="fr-FR" smtClean="0"/>
              <a:t>10/12/2018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22293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5FE0A0-6D6C-4A18-91D4-A93B9108891B}" type="datetime1">
              <a:rPr lang="fr-FR" smtClean="0"/>
              <a:t>10/12/2018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719579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3" y="273055"/>
            <a:ext cx="3259006" cy="1162049"/>
          </a:xfrm>
        </p:spPr>
        <p:txBody>
          <a:bodyPr anchor="b"/>
          <a:lstStyle>
            <a:lvl1pPr algn="l">
              <a:defRPr sz="2300" b="1"/>
            </a:lvl1pPr>
          </a:lstStyle>
          <a:p>
            <a:r>
              <a:rPr lang="fr-FR"/>
              <a:t>Modifiez le style du titre</a:t>
            </a:r>
          </a:p>
        </p:txBody>
      </p:sp>
      <p:sp>
        <p:nvSpPr>
          <p:cNvPr id="3" name="Espace réservé du contenu 2"/>
          <p:cNvSpPr>
            <a:spLocks noGrp="1"/>
          </p:cNvSpPr>
          <p:nvPr>
            <p:ph idx="1"/>
          </p:nvPr>
        </p:nvSpPr>
        <p:spPr>
          <a:xfrm>
            <a:off x="3872974" y="273054"/>
            <a:ext cx="5537728" cy="5852583"/>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3" y="1435100"/>
            <a:ext cx="3259006" cy="4690534"/>
          </a:xfrm>
        </p:spPr>
        <p:txBody>
          <a:bodyPr/>
          <a:lstStyle>
            <a:lvl1pPr marL="0" indent="0">
              <a:buNone/>
              <a:defRPr sz="1600"/>
            </a:lvl1pPr>
            <a:lvl2pPr marL="536331" indent="0">
              <a:buNone/>
              <a:defRPr sz="1400"/>
            </a:lvl2pPr>
            <a:lvl3pPr marL="1072661" indent="0">
              <a:buNone/>
              <a:defRPr sz="1200"/>
            </a:lvl3pPr>
            <a:lvl4pPr marL="1608992" indent="0">
              <a:buNone/>
              <a:defRPr sz="1000"/>
            </a:lvl4pPr>
            <a:lvl5pPr marL="2145322" indent="0">
              <a:buNone/>
              <a:defRPr sz="1000"/>
            </a:lvl5pPr>
            <a:lvl6pPr marL="2681652" indent="0">
              <a:buNone/>
              <a:defRPr sz="1000"/>
            </a:lvl6pPr>
            <a:lvl7pPr marL="3217983" indent="0">
              <a:buNone/>
              <a:defRPr sz="1000"/>
            </a:lvl7pPr>
            <a:lvl8pPr marL="3754313" indent="0">
              <a:buNone/>
              <a:defRPr sz="1000"/>
            </a:lvl8pPr>
            <a:lvl9pPr marL="4290643"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8886559-AFBB-46E5-83BE-D911AD5B674C}"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77466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1"/>
            <a:ext cx="5943600" cy="567266"/>
          </a:xfrm>
        </p:spPr>
        <p:txBody>
          <a:bodyPr anchor="b"/>
          <a:lstStyle>
            <a:lvl1pPr algn="l">
              <a:defRPr sz="2300" b="1"/>
            </a:lvl1pPr>
          </a:lstStyle>
          <a:p>
            <a:r>
              <a:rPr lang="fr-FR"/>
              <a:t>Modifiez le style du titre</a:t>
            </a:r>
          </a:p>
        </p:txBody>
      </p:sp>
      <p:sp>
        <p:nvSpPr>
          <p:cNvPr id="3" name="Espace réservé pour une image  2"/>
          <p:cNvSpPr>
            <a:spLocks noGrp="1"/>
          </p:cNvSpPr>
          <p:nvPr>
            <p:ph type="pic" idx="1"/>
          </p:nvPr>
        </p:nvSpPr>
        <p:spPr>
          <a:xfrm>
            <a:off x="1941645" y="613834"/>
            <a:ext cx="5943600" cy="4114800"/>
          </a:xfrm>
        </p:spPr>
        <p:txBody>
          <a:bodyPr/>
          <a:lstStyle>
            <a:lvl1pPr marL="0" indent="0">
              <a:buNone/>
              <a:defRPr sz="3700"/>
            </a:lvl1pPr>
            <a:lvl2pPr marL="536331" indent="0">
              <a:buNone/>
              <a:defRPr sz="3300"/>
            </a:lvl2pPr>
            <a:lvl3pPr marL="1072661" indent="0">
              <a:buNone/>
              <a:defRPr sz="2800"/>
            </a:lvl3pPr>
            <a:lvl4pPr marL="1608992" indent="0">
              <a:buNone/>
              <a:defRPr sz="2300"/>
            </a:lvl4pPr>
            <a:lvl5pPr marL="2145322" indent="0">
              <a:buNone/>
              <a:defRPr sz="2300"/>
            </a:lvl5pPr>
            <a:lvl6pPr marL="2681652" indent="0">
              <a:buNone/>
              <a:defRPr sz="2300"/>
            </a:lvl6pPr>
            <a:lvl7pPr marL="3217983" indent="0">
              <a:buNone/>
              <a:defRPr sz="2300"/>
            </a:lvl7pPr>
            <a:lvl8pPr marL="3754313" indent="0">
              <a:buNone/>
              <a:defRPr sz="2300"/>
            </a:lvl8pPr>
            <a:lvl9pPr marL="4290643" indent="0">
              <a:buNone/>
              <a:defRPr sz="2300"/>
            </a:lvl9pPr>
          </a:lstStyle>
          <a:p>
            <a:endParaRPr lang="fr-FR"/>
          </a:p>
        </p:txBody>
      </p:sp>
      <p:sp>
        <p:nvSpPr>
          <p:cNvPr id="4" name="Espace réservé du texte 3"/>
          <p:cNvSpPr>
            <a:spLocks noGrp="1"/>
          </p:cNvSpPr>
          <p:nvPr>
            <p:ph type="body" sz="half" idx="2"/>
          </p:nvPr>
        </p:nvSpPr>
        <p:spPr>
          <a:xfrm>
            <a:off x="1941645" y="5367867"/>
            <a:ext cx="5943600" cy="804334"/>
          </a:xfrm>
        </p:spPr>
        <p:txBody>
          <a:bodyPr/>
          <a:lstStyle>
            <a:lvl1pPr marL="0" indent="0">
              <a:buNone/>
              <a:defRPr sz="1600"/>
            </a:lvl1pPr>
            <a:lvl2pPr marL="536331" indent="0">
              <a:buNone/>
              <a:defRPr sz="1400"/>
            </a:lvl2pPr>
            <a:lvl3pPr marL="1072661" indent="0">
              <a:buNone/>
              <a:defRPr sz="1200"/>
            </a:lvl3pPr>
            <a:lvl4pPr marL="1608992" indent="0">
              <a:buNone/>
              <a:defRPr sz="1000"/>
            </a:lvl4pPr>
            <a:lvl5pPr marL="2145322" indent="0">
              <a:buNone/>
              <a:defRPr sz="1000"/>
            </a:lvl5pPr>
            <a:lvl6pPr marL="2681652" indent="0">
              <a:buNone/>
              <a:defRPr sz="1000"/>
            </a:lvl6pPr>
            <a:lvl7pPr marL="3217983" indent="0">
              <a:buNone/>
              <a:defRPr sz="1000"/>
            </a:lvl7pPr>
            <a:lvl8pPr marL="3754313" indent="0">
              <a:buNone/>
              <a:defRPr sz="1000"/>
            </a:lvl8pPr>
            <a:lvl9pPr marL="4290643"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EB44818-85FE-487D-AD4D-D63FA6AADF88}"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626358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99326E-37CE-446D-A852-74C54B4AE449}"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1544777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5168"/>
            <a:ext cx="2228851" cy="585046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1" y="275168"/>
            <a:ext cx="6521451" cy="58504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49C35F-ADF4-4026-B657-A24396738283}"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C42A7A-55EF-449C-B026-AD3BDE6497DD}" type="slidenum">
              <a:rPr lang="fr-FR" smtClean="0"/>
              <a:t>‹N°›</a:t>
            </a:fld>
            <a:endParaRPr lang="fr-FR"/>
          </a:p>
        </p:txBody>
      </p:sp>
    </p:spTree>
    <p:extLst>
      <p:ext uri="{BB962C8B-B14F-4D97-AF65-F5344CB8AC3E}">
        <p14:creationId xmlns:p14="http://schemas.microsoft.com/office/powerpoint/2010/main" val="40760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27"/>
        <p:cNvGrpSpPr/>
        <p:nvPr/>
      </p:nvGrpSpPr>
      <p:grpSpPr>
        <a:xfrm>
          <a:off x="0" y="0"/>
          <a:ext cx="0" cy="0"/>
          <a:chOff x="0" y="0"/>
          <a:chExt cx="0" cy="0"/>
        </a:xfrm>
      </p:grpSpPr>
      <p:sp>
        <p:nvSpPr>
          <p:cNvPr id="31" name="Shape 31"/>
          <p:cNvSpPr txBox="1">
            <a:spLocks noGrp="1"/>
          </p:cNvSpPr>
          <p:nvPr>
            <p:ph type="body" idx="1"/>
          </p:nvPr>
        </p:nvSpPr>
        <p:spPr>
          <a:xfrm>
            <a:off x="1208588" y="452671"/>
            <a:ext cx="3229849" cy="6215199"/>
          </a:xfrm>
          <a:prstGeom prst="rect">
            <a:avLst/>
          </a:prstGeom>
        </p:spPr>
        <p:txBody>
          <a:bodyPr wrap="square" lIns="107248" tIns="107248" rIns="107248" bIns="107248" anchor="t" anchorCtr="0"/>
          <a:lstStyle>
            <a:lvl1pPr marL="402247" lvl="0" indent="-402247">
              <a:spcBef>
                <a:spcPts val="0"/>
              </a:spcBef>
              <a:buClr>
                <a:srgbClr val="496391"/>
              </a:buClr>
              <a:buSzPct val="100000"/>
              <a:buFont typeface="Arial" panose="020B0604020202020204" pitchFamily="34" charset="0"/>
              <a:buChar char="•"/>
              <a:defRPr sz="1900">
                <a:latin typeface="Carlito" panose="020F0502020204030204" pitchFamily="34" charset="0"/>
                <a:cs typeface="Carlito" panose="020F0502020204030204" pitchFamily="34" charset="0"/>
              </a:defRPr>
            </a:lvl1pPr>
            <a:lvl2pPr lvl="1">
              <a:spcBef>
                <a:spcPts val="0"/>
              </a:spcBef>
              <a:defRPr/>
            </a:lvl2pPr>
            <a:lvl3pPr lvl="2">
              <a:spcBef>
                <a:spcPts val="0"/>
              </a:spcBef>
              <a:defRPr/>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dirty="0"/>
          </a:p>
        </p:txBody>
      </p:sp>
      <p:sp>
        <p:nvSpPr>
          <p:cNvPr id="12" name="Shape 31"/>
          <p:cNvSpPr txBox="1">
            <a:spLocks noGrp="1"/>
          </p:cNvSpPr>
          <p:nvPr>
            <p:ph type="body" idx="13"/>
          </p:nvPr>
        </p:nvSpPr>
        <p:spPr>
          <a:xfrm>
            <a:off x="5577073" y="452671"/>
            <a:ext cx="3229849" cy="6215199"/>
          </a:xfrm>
          <a:prstGeom prst="rect">
            <a:avLst/>
          </a:prstGeom>
        </p:spPr>
        <p:txBody>
          <a:bodyPr wrap="square" lIns="107248" tIns="107248" rIns="107248" bIns="107248" anchor="t" anchorCtr="0"/>
          <a:lstStyle>
            <a:lvl1pPr marL="402247" lvl="0" indent="-402247">
              <a:spcBef>
                <a:spcPts val="0"/>
              </a:spcBef>
              <a:buClr>
                <a:srgbClr val="496391"/>
              </a:buClr>
              <a:buSzPct val="100000"/>
              <a:buFont typeface="Arial" panose="020B0604020202020204" pitchFamily="34" charset="0"/>
              <a:buChar char="•"/>
              <a:defRPr sz="1900">
                <a:latin typeface="Carlito" panose="020F0502020204030204" pitchFamily="34" charset="0"/>
                <a:cs typeface="Carlito" panose="020F0502020204030204" pitchFamily="34" charset="0"/>
              </a:defRPr>
            </a:lvl1pPr>
            <a:lvl2pPr lvl="1">
              <a:spcBef>
                <a:spcPts val="0"/>
              </a:spcBef>
              <a:defRPr/>
            </a:lvl2pPr>
            <a:lvl3pPr lvl="2">
              <a:spcBef>
                <a:spcPts val="0"/>
              </a:spcBef>
              <a:defRPr/>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5249" y="6237313"/>
            <a:ext cx="2724687" cy="5912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0594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122363"/>
            <a:ext cx="74295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681038" y="6356351"/>
            <a:ext cx="2228850" cy="365125"/>
          </a:xfrm>
          <a:prstGeom prst="rect">
            <a:avLst/>
          </a:prstGeom>
        </p:spPr>
        <p:txBody>
          <a:bodyPr/>
          <a:lstStyle/>
          <a:p>
            <a:fld id="{48A87A34-81AB-432B-8DAE-1953F412C126}" type="datetimeFigureOut">
              <a:rPr lang="en-US" smtClean="0"/>
              <a:t>12/10/2018</a:t>
            </a:fld>
            <a:endParaRPr lang="en-US" dirty="0"/>
          </a:p>
        </p:txBody>
      </p:sp>
      <p:sp>
        <p:nvSpPr>
          <p:cNvPr id="5" name="Espace réservé du pied de page 4"/>
          <p:cNvSpPr>
            <a:spLocks noGrp="1"/>
          </p:cNvSpPr>
          <p:nvPr>
            <p:ph type="ftr" sz="quarter" idx="11"/>
          </p:nvPr>
        </p:nvSpPr>
        <p:spPr>
          <a:xfrm>
            <a:off x="3281363" y="6356351"/>
            <a:ext cx="3343275" cy="365125"/>
          </a:xfrm>
          <a:prstGeom prst="rect">
            <a:avLst/>
          </a:prstGeom>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022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2" y="2131487"/>
            <a:ext cx="8420100" cy="1468966"/>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331" indent="0" algn="ctr">
              <a:buNone/>
              <a:defRPr>
                <a:solidFill>
                  <a:schemeClr val="tx1">
                    <a:tint val="75000"/>
                  </a:schemeClr>
                </a:solidFill>
              </a:defRPr>
            </a:lvl2pPr>
            <a:lvl3pPr marL="1072661" indent="0" algn="ctr">
              <a:buNone/>
              <a:defRPr>
                <a:solidFill>
                  <a:schemeClr val="tx1">
                    <a:tint val="75000"/>
                  </a:schemeClr>
                </a:solidFill>
              </a:defRPr>
            </a:lvl3pPr>
            <a:lvl4pPr marL="1608992" indent="0" algn="ctr">
              <a:buNone/>
              <a:defRPr>
                <a:solidFill>
                  <a:schemeClr val="tx1">
                    <a:tint val="75000"/>
                  </a:schemeClr>
                </a:solidFill>
              </a:defRPr>
            </a:lvl4pPr>
            <a:lvl5pPr marL="2145322" indent="0" algn="ctr">
              <a:buNone/>
              <a:defRPr>
                <a:solidFill>
                  <a:schemeClr val="tx1">
                    <a:tint val="75000"/>
                  </a:schemeClr>
                </a:solidFill>
              </a:defRPr>
            </a:lvl5pPr>
            <a:lvl6pPr marL="2681652" indent="0" algn="ctr">
              <a:buNone/>
              <a:defRPr>
                <a:solidFill>
                  <a:schemeClr val="tx1">
                    <a:tint val="75000"/>
                  </a:schemeClr>
                </a:solidFill>
              </a:defRPr>
            </a:lvl6pPr>
            <a:lvl7pPr marL="3217983" indent="0" algn="ctr">
              <a:buNone/>
              <a:defRPr>
                <a:solidFill>
                  <a:schemeClr val="tx1">
                    <a:tint val="75000"/>
                  </a:schemeClr>
                </a:solidFill>
              </a:defRPr>
            </a:lvl7pPr>
            <a:lvl8pPr marL="3754313" indent="0" algn="ctr">
              <a:buNone/>
              <a:defRPr>
                <a:solidFill>
                  <a:schemeClr val="tx1">
                    <a:tint val="75000"/>
                  </a:schemeClr>
                </a:solidFill>
              </a:defRPr>
            </a:lvl8pPr>
            <a:lvl9pPr marL="4290643"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BF04698-0A63-4C4A-AC5C-22F1116CA684}"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147043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FC243B-F2D4-4CBD-A210-6887B2344496}"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31876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7" y="4406900"/>
            <a:ext cx="8420100" cy="1363134"/>
          </a:xfrm>
        </p:spPr>
        <p:txBody>
          <a:bodyPr anchor="t"/>
          <a:lstStyle>
            <a:lvl1pPr algn="l">
              <a:defRPr sz="4700" b="1" cap="all"/>
            </a:lvl1pPr>
          </a:lstStyle>
          <a:p>
            <a:r>
              <a:rPr lang="fr-FR"/>
              <a:t>Modifiez le style du titre</a:t>
            </a:r>
          </a:p>
        </p:txBody>
      </p:sp>
      <p:sp>
        <p:nvSpPr>
          <p:cNvPr id="3" name="Espace réservé du texte 2"/>
          <p:cNvSpPr>
            <a:spLocks noGrp="1"/>
          </p:cNvSpPr>
          <p:nvPr>
            <p:ph type="body" idx="1"/>
          </p:nvPr>
        </p:nvSpPr>
        <p:spPr>
          <a:xfrm>
            <a:off x="782507" y="2906187"/>
            <a:ext cx="8420100" cy="1500716"/>
          </a:xfrm>
        </p:spPr>
        <p:txBody>
          <a:bodyPr anchor="b"/>
          <a:lstStyle>
            <a:lvl1pPr marL="0" indent="0">
              <a:buNone/>
              <a:defRPr sz="2300">
                <a:solidFill>
                  <a:schemeClr val="tx1">
                    <a:tint val="75000"/>
                  </a:schemeClr>
                </a:solidFill>
              </a:defRPr>
            </a:lvl1pPr>
            <a:lvl2pPr marL="536331" indent="0">
              <a:buNone/>
              <a:defRPr sz="2100">
                <a:solidFill>
                  <a:schemeClr val="tx1">
                    <a:tint val="75000"/>
                  </a:schemeClr>
                </a:solidFill>
              </a:defRPr>
            </a:lvl2pPr>
            <a:lvl3pPr marL="1072661" indent="0">
              <a:buNone/>
              <a:defRPr sz="1900">
                <a:solidFill>
                  <a:schemeClr val="tx1">
                    <a:tint val="75000"/>
                  </a:schemeClr>
                </a:solidFill>
              </a:defRPr>
            </a:lvl3pPr>
            <a:lvl4pPr marL="1608992" indent="0">
              <a:buNone/>
              <a:defRPr sz="1600">
                <a:solidFill>
                  <a:schemeClr val="tx1">
                    <a:tint val="75000"/>
                  </a:schemeClr>
                </a:solidFill>
              </a:defRPr>
            </a:lvl4pPr>
            <a:lvl5pPr marL="2145322" indent="0">
              <a:buNone/>
              <a:defRPr sz="1600">
                <a:solidFill>
                  <a:schemeClr val="tx1">
                    <a:tint val="75000"/>
                  </a:schemeClr>
                </a:solidFill>
              </a:defRPr>
            </a:lvl5pPr>
            <a:lvl6pPr marL="2681652" indent="0">
              <a:buNone/>
              <a:defRPr sz="1600">
                <a:solidFill>
                  <a:schemeClr val="tx1">
                    <a:tint val="75000"/>
                  </a:schemeClr>
                </a:solidFill>
              </a:defRPr>
            </a:lvl6pPr>
            <a:lvl7pPr marL="3217983" indent="0">
              <a:buNone/>
              <a:defRPr sz="1600">
                <a:solidFill>
                  <a:schemeClr val="tx1">
                    <a:tint val="75000"/>
                  </a:schemeClr>
                </a:solidFill>
              </a:defRPr>
            </a:lvl7pPr>
            <a:lvl8pPr marL="3754313" indent="0">
              <a:buNone/>
              <a:defRPr sz="1600">
                <a:solidFill>
                  <a:schemeClr val="tx1">
                    <a:tint val="75000"/>
                  </a:schemeClr>
                </a:solidFill>
              </a:defRPr>
            </a:lvl8pPr>
            <a:lvl9pPr marL="4290643"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56D25D8-BAF7-4BC0-ACF5-213304CC30B5}" type="datetime1">
              <a:rPr lang="fr-FR" smtClean="0"/>
              <a:t>10/12/2018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30933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2" y="1600204"/>
            <a:ext cx="4375151" cy="452543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1" y="1600204"/>
            <a:ext cx="4375151" cy="452543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4798967-3662-4DBF-A2B5-C337C730CB76}" type="datetime1">
              <a:rPr lang="fr-FR" smtClean="0"/>
              <a:t>10/12/2018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0B784-FC0F-41B1-AA7C-3238B6CC1EA0}" type="slidenum">
              <a:rPr lang="fr-FR" smtClean="0"/>
              <a:t>‹N°›</a:t>
            </a:fld>
            <a:endParaRPr lang="fr-FR"/>
          </a:p>
        </p:txBody>
      </p:sp>
    </p:spTree>
    <p:extLst>
      <p:ext uri="{BB962C8B-B14F-4D97-AF65-F5344CB8AC3E}">
        <p14:creationId xmlns:p14="http://schemas.microsoft.com/office/powerpoint/2010/main" val="2837049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3114180" y="646134"/>
            <a:ext cx="6025498" cy="5610400"/>
          </a:xfrm>
          <a:prstGeom prst="rect">
            <a:avLst/>
          </a:prstGeom>
          <a:noFill/>
          <a:ln>
            <a:noFill/>
          </a:ln>
        </p:spPr>
        <p:txBody>
          <a:bodyPr wrap="square" lIns="107248" tIns="107248" rIns="107248" bIns="107248" anchor="t" anchorCtr="0"/>
          <a:lstStyle>
            <a:lvl1pPr lvl="0">
              <a:spcBef>
                <a:spcPts val="600"/>
              </a:spcBef>
              <a:buClr>
                <a:srgbClr val="6FA8DC"/>
              </a:buClr>
              <a:buSzPct val="100000"/>
              <a:buFont typeface="Roboto"/>
              <a:buChar char="▸"/>
              <a:defRPr sz="3000">
                <a:solidFill>
                  <a:srgbClr val="073763"/>
                </a:solidFill>
                <a:latin typeface="Roboto"/>
                <a:ea typeface="Roboto"/>
                <a:cs typeface="Roboto"/>
                <a:sym typeface="Roboto"/>
              </a:defRPr>
            </a:lvl1pPr>
            <a:lvl2pPr lvl="1">
              <a:spcBef>
                <a:spcPts val="480"/>
              </a:spcBef>
              <a:buClr>
                <a:srgbClr val="6FA8DC"/>
              </a:buClr>
              <a:buSzPct val="100000"/>
              <a:buFont typeface="Roboto"/>
              <a:buChar char="▹"/>
              <a:defRPr sz="2400">
                <a:solidFill>
                  <a:srgbClr val="073763"/>
                </a:solidFill>
                <a:latin typeface="Roboto"/>
                <a:ea typeface="Roboto"/>
                <a:cs typeface="Roboto"/>
                <a:sym typeface="Roboto"/>
              </a:defRPr>
            </a:lvl2pPr>
            <a:lvl3pPr lvl="2">
              <a:spcBef>
                <a:spcPts val="480"/>
              </a:spcBef>
              <a:buClr>
                <a:srgbClr val="6FA8DC"/>
              </a:buClr>
              <a:buSzPct val="100000"/>
              <a:buFont typeface="Roboto"/>
              <a:buChar char="■"/>
              <a:defRPr sz="2400">
                <a:solidFill>
                  <a:srgbClr val="073763"/>
                </a:solidFill>
                <a:latin typeface="Roboto"/>
                <a:ea typeface="Roboto"/>
                <a:cs typeface="Roboto"/>
                <a:sym typeface="Roboto"/>
              </a:defRPr>
            </a:lvl3pPr>
            <a:lvl4pPr lvl="3">
              <a:spcBef>
                <a:spcPts val="360"/>
              </a:spcBef>
              <a:buClr>
                <a:srgbClr val="6FA8DC"/>
              </a:buClr>
              <a:buSzPct val="100000"/>
              <a:buFont typeface="Roboto"/>
              <a:buChar char="●"/>
              <a:defRPr sz="1800">
                <a:solidFill>
                  <a:srgbClr val="073763"/>
                </a:solidFill>
                <a:latin typeface="Roboto"/>
                <a:ea typeface="Roboto"/>
                <a:cs typeface="Roboto"/>
                <a:sym typeface="Roboto"/>
              </a:defRPr>
            </a:lvl4pPr>
            <a:lvl5pPr lvl="4">
              <a:spcBef>
                <a:spcPts val="360"/>
              </a:spcBef>
              <a:buClr>
                <a:srgbClr val="073763"/>
              </a:buClr>
              <a:buSzPct val="100000"/>
              <a:buFont typeface="Roboto"/>
              <a:buChar char="○"/>
              <a:defRPr sz="1800">
                <a:solidFill>
                  <a:srgbClr val="073763"/>
                </a:solidFill>
                <a:latin typeface="Roboto"/>
                <a:ea typeface="Roboto"/>
                <a:cs typeface="Roboto"/>
                <a:sym typeface="Roboto"/>
              </a:defRPr>
            </a:lvl5pPr>
            <a:lvl6pPr lvl="5">
              <a:spcBef>
                <a:spcPts val="360"/>
              </a:spcBef>
              <a:buClr>
                <a:srgbClr val="073763"/>
              </a:buClr>
              <a:buSzPct val="100000"/>
              <a:buFont typeface="Roboto"/>
              <a:buChar char="■"/>
              <a:defRPr sz="1800">
                <a:solidFill>
                  <a:srgbClr val="073763"/>
                </a:solidFill>
                <a:latin typeface="Roboto"/>
                <a:ea typeface="Roboto"/>
                <a:cs typeface="Roboto"/>
                <a:sym typeface="Roboto"/>
              </a:defRPr>
            </a:lvl6pPr>
            <a:lvl7pPr lvl="6">
              <a:spcBef>
                <a:spcPts val="360"/>
              </a:spcBef>
              <a:buClr>
                <a:srgbClr val="073763"/>
              </a:buClr>
              <a:buSzPct val="100000"/>
              <a:buFont typeface="Roboto"/>
              <a:buChar char="●"/>
              <a:defRPr sz="1800">
                <a:solidFill>
                  <a:srgbClr val="073763"/>
                </a:solidFill>
                <a:latin typeface="Roboto"/>
                <a:ea typeface="Roboto"/>
                <a:cs typeface="Roboto"/>
                <a:sym typeface="Roboto"/>
              </a:defRPr>
            </a:lvl7pPr>
            <a:lvl8pPr lvl="7">
              <a:spcBef>
                <a:spcPts val="360"/>
              </a:spcBef>
              <a:buClr>
                <a:srgbClr val="073763"/>
              </a:buClr>
              <a:buSzPct val="100000"/>
              <a:buFont typeface="Roboto"/>
              <a:buChar char="○"/>
              <a:defRPr sz="1800">
                <a:solidFill>
                  <a:srgbClr val="073763"/>
                </a:solidFill>
                <a:latin typeface="Roboto"/>
                <a:ea typeface="Roboto"/>
                <a:cs typeface="Roboto"/>
                <a:sym typeface="Roboto"/>
              </a:defRPr>
            </a:lvl8pPr>
            <a:lvl9pPr lvl="8">
              <a:spcBef>
                <a:spcPts val="360"/>
              </a:spcBef>
              <a:buClr>
                <a:srgbClr val="073763"/>
              </a:buClr>
              <a:buSzPct val="100000"/>
              <a:buFont typeface="Roboto"/>
              <a:buChar char="■"/>
              <a:defRPr sz="1800">
                <a:solidFill>
                  <a:srgbClr val="073763"/>
                </a:solidFill>
                <a:latin typeface="Roboto"/>
                <a:ea typeface="Roboto"/>
                <a:cs typeface="Roboto"/>
                <a:sym typeface="Roboto"/>
              </a:defRPr>
            </a:lvl9pPr>
          </a:lstStyle>
          <a:p>
            <a:endParaRPr dirty="0"/>
          </a:p>
        </p:txBody>
      </p:sp>
      <p:sp>
        <p:nvSpPr>
          <p:cNvPr id="7" name="Shape 7"/>
          <p:cNvSpPr txBox="1">
            <a:spLocks noGrp="1"/>
          </p:cNvSpPr>
          <p:nvPr>
            <p:ph type="sldNum" idx="12"/>
          </p:nvPr>
        </p:nvSpPr>
        <p:spPr>
          <a:xfrm>
            <a:off x="118165" y="194699"/>
            <a:ext cx="1957800" cy="1670400"/>
          </a:xfrm>
          <a:prstGeom prst="rect">
            <a:avLst/>
          </a:prstGeom>
          <a:noFill/>
          <a:ln>
            <a:noFill/>
          </a:ln>
        </p:spPr>
        <p:txBody>
          <a:bodyPr wrap="square" lIns="107248" tIns="107248" rIns="107248" bIns="107248" anchor="t" anchorCtr="0">
            <a:noAutofit/>
          </a:bodyPr>
          <a:lstStyle/>
          <a:p>
            <a:fld id="{00000000-1234-1234-1234-123412341234}" type="slidenum">
              <a:rPr lang="en" sz="11300" b="1" smtClean="0">
                <a:solidFill>
                  <a:srgbClr val="0B5394"/>
                </a:solidFill>
                <a:latin typeface="Montserrat"/>
                <a:ea typeface="Montserrat"/>
                <a:cs typeface="Montserrat"/>
                <a:sym typeface="Montserrat"/>
              </a:rPr>
              <a:pPr/>
              <a:t>‹N°›</a:t>
            </a:fld>
            <a:endParaRPr lang="en" sz="11300" b="1">
              <a:solidFill>
                <a:srgbClr val="0B5394"/>
              </a:solidFill>
              <a:latin typeface="Montserrat"/>
              <a:ea typeface="Montserrat"/>
              <a:cs typeface="Montserrat"/>
              <a:sym typeface="Montserrat"/>
            </a:endParaRPr>
          </a:p>
        </p:txBody>
      </p:sp>
      <p:sp>
        <p:nvSpPr>
          <p:cNvPr id="8" name="Shape 8"/>
          <p:cNvSpPr txBox="1">
            <a:spLocks noGrp="1"/>
          </p:cNvSpPr>
          <p:nvPr>
            <p:ph type="title"/>
          </p:nvPr>
        </p:nvSpPr>
        <p:spPr>
          <a:xfrm>
            <a:off x="220865" y="2169000"/>
            <a:ext cx="1855100" cy="1143200"/>
          </a:xfrm>
          <a:prstGeom prst="rect">
            <a:avLst/>
          </a:prstGeom>
          <a:noFill/>
          <a:ln>
            <a:noFill/>
          </a:ln>
        </p:spPr>
        <p:txBody>
          <a:bodyPr wrap="square" lIns="107248" tIns="107248" rIns="107248" bIns="107248" anchor="t" anchorCtr="0"/>
          <a:lstStyle>
            <a:lvl1pPr lvl="0">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84" r:id="rId4"/>
    <p:sldLayoutId id="2147483685" r:id="rId5"/>
  </p:sldLayoutIdLst>
  <p:transition>
    <p:fade/>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5166"/>
            <a:ext cx="8915400" cy="1143000"/>
          </a:xfrm>
          <a:prstGeom prst="rect">
            <a:avLst/>
          </a:prstGeom>
        </p:spPr>
        <p:txBody>
          <a:bodyPr vert="horz" lIns="107266" tIns="53633" rIns="107266" bIns="53633" rtlCol="0" anchor="ctr">
            <a:normAutofit/>
          </a:bodyPr>
          <a:lstStyle/>
          <a:p>
            <a:r>
              <a:rPr lang="fr-FR"/>
              <a:t>Modifiez le style du titre</a:t>
            </a:r>
          </a:p>
        </p:txBody>
      </p:sp>
      <p:sp>
        <p:nvSpPr>
          <p:cNvPr id="3" name="Espace réservé du texte 2"/>
          <p:cNvSpPr>
            <a:spLocks noGrp="1"/>
          </p:cNvSpPr>
          <p:nvPr>
            <p:ph type="body" idx="1"/>
          </p:nvPr>
        </p:nvSpPr>
        <p:spPr>
          <a:xfrm>
            <a:off x="495300" y="1600204"/>
            <a:ext cx="8915400" cy="4525434"/>
          </a:xfrm>
          <a:prstGeom prst="rect">
            <a:avLst/>
          </a:prstGeom>
        </p:spPr>
        <p:txBody>
          <a:bodyPr vert="horz" lIns="107266" tIns="53633" rIns="107266" bIns="53633"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95300" y="6356354"/>
            <a:ext cx="2311400" cy="366183"/>
          </a:xfrm>
          <a:prstGeom prst="rect">
            <a:avLst/>
          </a:prstGeom>
        </p:spPr>
        <p:txBody>
          <a:bodyPr vert="horz" lIns="107266" tIns="53633" rIns="107266" bIns="53633" rtlCol="0" anchor="ctr"/>
          <a:lstStyle>
            <a:lvl1pPr algn="l">
              <a:defRPr sz="1400">
                <a:solidFill>
                  <a:schemeClr val="tx1">
                    <a:tint val="75000"/>
                  </a:schemeClr>
                </a:solidFill>
              </a:defRPr>
            </a:lvl1pPr>
          </a:lstStyle>
          <a:p>
            <a:fld id="{26ABAEC7-920E-4BBF-AB5B-6A7368198D81}" type="datetime1">
              <a:rPr lang="fr-FR" smtClean="0"/>
              <a:t>10/12/2018</a:t>
            </a:fld>
            <a:endParaRPr lang="fr-FR"/>
          </a:p>
        </p:txBody>
      </p:sp>
      <p:sp>
        <p:nvSpPr>
          <p:cNvPr id="5" name="Espace réservé du pied de page 4"/>
          <p:cNvSpPr>
            <a:spLocks noGrp="1"/>
          </p:cNvSpPr>
          <p:nvPr>
            <p:ph type="ftr" sz="quarter" idx="3"/>
          </p:nvPr>
        </p:nvSpPr>
        <p:spPr>
          <a:xfrm>
            <a:off x="3384552" y="6356354"/>
            <a:ext cx="3136900" cy="366183"/>
          </a:xfrm>
          <a:prstGeom prst="rect">
            <a:avLst/>
          </a:prstGeom>
        </p:spPr>
        <p:txBody>
          <a:bodyPr vert="horz" lIns="107266" tIns="53633" rIns="107266" bIns="5363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54"/>
            <a:ext cx="2311400" cy="366183"/>
          </a:xfrm>
          <a:prstGeom prst="rect">
            <a:avLst/>
          </a:prstGeom>
        </p:spPr>
        <p:txBody>
          <a:bodyPr vert="horz" lIns="107266" tIns="53633" rIns="107266" bIns="53633" rtlCol="0" anchor="ctr"/>
          <a:lstStyle>
            <a:lvl1pPr algn="r">
              <a:defRPr sz="1400">
                <a:solidFill>
                  <a:schemeClr val="tx1">
                    <a:tint val="75000"/>
                  </a:schemeClr>
                </a:solidFill>
              </a:defRPr>
            </a:lvl1pPr>
          </a:lstStyle>
          <a:p>
            <a:fld id="{87F0B784-FC0F-41B1-AA7C-3238B6CC1EA0}" type="slidenum">
              <a:rPr lang="fr-FR" smtClean="0"/>
              <a:t>‹N°›</a:t>
            </a:fld>
            <a:endParaRPr lang="fr-FR"/>
          </a:p>
        </p:txBody>
      </p:sp>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85249" y="6237313"/>
            <a:ext cx="2724687" cy="591263"/>
          </a:xfrm>
          <a:prstGeom prst="rect">
            <a:avLst/>
          </a:prstGeom>
        </p:spPr>
      </p:pic>
    </p:spTree>
    <p:extLst>
      <p:ext uri="{BB962C8B-B14F-4D97-AF65-F5344CB8AC3E}">
        <p14:creationId xmlns:p14="http://schemas.microsoft.com/office/powerpoint/2010/main" val="2799899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1072661" rtl="0" eaLnBrk="1" latinLnBrk="0" hangingPunct="1">
        <a:spcBef>
          <a:spcPct val="0"/>
        </a:spcBef>
        <a:buNone/>
        <a:defRPr sz="5200" kern="1200">
          <a:solidFill>
            <a:schemeClr val="tx1"/>
          </a:solidFill>
          <a:latin typeface="+mj-lt"/>
          <a:ea typeface="+mj-ea"/>
          <a:cs typeface="+mj-cs"/>
        </a:defRPr>
      </a:lvl1pPr>
    </p:titleStyle>
    <p:bodyStyle>
      <a:lvl1pPr marL="402247" indent="-402247" algn="l" defTabSz="1072661"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71537" indent="-335206" algn="l" defTabSz="1072661"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40826" indent="-268165" algn="l" defTabSz="107266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715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1348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9818"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614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2479"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58809"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72661" rtl="0" eaLnBrk="1" latinLnBrk="0" hangingPunct="1">
        <a:defRPr sz="2100" kern="1200">
          <a:solidFill>
            <a:schemeClr val="tx1"/>
          </a:solidFill>
          <a:latin typeface="+mn-lt"/>
          <a:ea typeface="+mn-ea"/>
          <a:cs typeface="+mn-cs"/>
        </a:defRPr>
      </a:lvl1pPr>
      <a:lvl2pPr marL="536331" algn="l" defTabSz="1072661" rtl="0" eaLnBrk="1" latinLnBrk="0" hangingPunct="1">
        <a:defRPr sz="2100" kern="1200">
          <a:solidFill>
            <a:schemeClr val="tx1"/>
          </a:solidFill>
          <a:latin typeface="+mn-lt"/>
          <a:ea typeface="+mn-ea"/>
          <a:cs typeface="+mn-cs"/>
        </a:defRPr>
      </a:lvl2pPr>
      <a:lvl3pPr marL="1072661" algn="l" defTabSz="1072661" rtl="0" eaLnBrk="1" latinLnBrk="0" hangingPunct="1">
        <a:defRPr sz="2100" kern="1200">
          <a:solidFill>
            <a:schemeClr val="tx1"/>
          </a:solidFill>
          <a:latin typeface="+mn-lt"/>
          <a:ea typeface="+mn-ea"/>
          <a:cs typeface="+mn-cs"/>
        </a:defRPr>
      </a:lvl3pPr>
      <a:lvl4pPr marL="1608992" algn="l" defTabSz="1072661" rtl="0" eaLnBrk="1" latinLnBrk="0" hangingPunct="1">
        <a:defRPr sz="2100" kern="1200">
          <a:solidFill>
            <a:schemeClr val="tx1"/>
          </a:solidFill>
          <a:latin typeface="+mn-lt"/>
          <a:ea typeface="+mn-ea"/>
          <a:cs typeface="+mn-cs"/>
        </a:defRPr>
      </a:lvl4pPr>
      <a:lvl5pPr marL="2145322" algn="l" defTabSz="1072661" rtl="0" eaLnBrk="1" latinLnBrk="0" hangingPunct="1">
        <a:defRPr sz="2100" kern="1200">
          <a:solidFill>
            <a:schemeClr val="tx1"/>
          </a:solidFill>
          <a:latin typeface="+mn-lt"/>
          <a:ea typeface="+mn-ea"/>
          <a:cs typeface="+mn-cs"/>
        </a:defRPr>
      </a:lvl5pPr>
      <a:lvl6pPr marL="2681652" algn="l" defTabSz="1072661" rtl="0" eaLnBrk="1" latinLnBrk="0" hangingPunct="1">
        <a:defRPr sz="2100" kern="1200">
          <a:solidFill>
            <a:schemeClr val="tx1"/>
          </a:solidFill>
          <a:latin typeface="+mn-lt"/>
          <a:ea typeface="+mn-ea"/>
          <a:cs typeface="+mn-cs"/>
        </a:defRPr>
      </a:lvl6pPr>
      <a:lvl7pPr marL="3217983" algn="l" defTabSz="1072661" rtl="0" eaLnBrk="1" latinLnBrk="0" hangingPunct="1">
        <a:defRPr sz="2100" kern="1200">
          <a:solidFill>
            <a:schemeClr val="tx1"/>
          </a:solidFill>
          <a:latin typeface="+mn-lt"/>
          <a:ea typeface="+mn-ea"/>
          <a:cs typeface="+mn-cs"/>
        </a:defRPr>
      </a:lvl7pPr>
      <a:lvl8pPr marL="3754313" algn="l" defTabSz="1072661" rtl="0" eaLnBrk="1" latinLnBrk="0" hangingPunct="1">
        <a:defRPr sz="2100" kern="1200">
          <a:solidFill>
            <a:schemeClr val="tx1"/>
          </a:solidFill>
          <a:latin typeface="+mn-lt"/>
          <a:ea typeface="+mn-ea"/>
          <a:cs typeface="+mn-cs"/>
        </a:defRPr>
      </a:lvl8pPr>
      <a:lvl9pPr marL="4290643" algn="l" defTabSz="107266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5166"/>
            <a:ext cx="8915400" cy="1143000"/>
          </a:xfrm>
          <a:prstGeom prst="rect">
            <a:avLst/>
          </a:prstGeom>
        </p:spPr>
        <p:txBody>
          <a:bodyPr vert="horz" lIns="107266" tIns="53633" rIns="107266" bIns="53633" rtlCol="0" anchor="ctr">
            <a:normAutofit/>
          </a:bodyPr>
          <a:lstStyle/>
          <a:p>
            <a:r>
              <a:rPr lang="fr-FR"/>
              <a:t>Modifiez le style du titre</a:t>
            </a:r>
          </a:p>
        </p:txBody>
      </p:sp>
      <p:sp>
        <p:nvSpPr>
          <p:cNvPr id="3" name="Espace réservé du texte 2"/>
          <p:cNvSpPr>
            <a:spLocks noGrp="1"/>
          </p:cNvSpPr>
          <p:nvPr>
            <p:ph type="body" idx="1"/>
          </p:nvPr>
        </p:nvSpPr>
        <p:spPr>
          <a:xfrm>
            <a:off x="495300" y="1600204"/>
            <a:ext cx="8915400" cy="4525434"/>
          </a:xfrm>
          <a:prstGeom prst="rect">
            <a:avLst/>
          </a:prstGeom>
        </p:spPr>
        <p:txBody>
          <a:bodyPr vert="horz" lIns="107266" tIns="53633" rIns="107266" bIns="53633"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95300" y="6356354"/>
            <a:ext cx="2311400" cy="366183"/>
          </a:xfrm>
          <a:prstGeom prst="rect">
            <a:avLst/>
          </a:prstGeom>
        </p:spPr>
        <p:txBody>
          <a:bodyPr vert="horz" lIns="107266" tIns="53633" rIns="107266" bIns="53633" rtlCol="0" anchor="ctr"/>
          <a:lstStyle>
            <a:lvl1pPr algn="l">
              <a:defRPr sz="1400">
                <a:solidFill>
                  <a:schemeClr val="tx1">
                    <a:tint val="75000"/>
                  </a:schemeClr>
                </a:solidFill>
              </a:defRPr>
            </a:lvl1pPr>
          </a:lstStyle>
          <a:p>
            <a:fld id="{BDE6BF74-A328-4310-9CC6-5C36928FD9EF}" type="datetime1">
              <a:rPr lang="fr-FR" smtClean="0"/>
              <a:t>10/12/2018</a:t>
            </a:fld>
            <a:endParaRPr lang="fr-FR"/>
          </a:p>
        </p:txBody>
      </p:sp>
      <p:sp>
        <p:nvSpPr>
          <p:cNvPr id="5" name="Espace réservé du pied de page 4"/>
          <p:cNvSpPr>
            <a:spLocks noGrp="1"/>
          </p:cNvSpPr>
          <p:nvPr>
            <p:ph type="ftr" sz="quarter" idx="3"/>
          </p:nvPr>
        </p:nvSpPr>
        <p:spPr>
          <a:xfrm>
            <a:off x="3384552" y="6356354"/>
            <a:ext cx="3136900" cy="366183"/>
          </a:xfrm>
          <a:prstGeom prst="rect">
            <a:avLst/>
          </a:prstGeom>
        </p:spPr>
        <p:txBody>
          <a:bodyPr vert="horz" lIns="107266" tIns="53633" rIns="107266" bIns="5363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54"/>
            <a:ext cx="2311400" cy="366183"/>
          </a:xfrm>
          <a:prstGeom prst="rect">
            <a:avLst/>
          </a:prstGeom>
        </p:spPr>
        <p:txBody>
          <a:bodyPr vert="horz" lIns="107266" tIns="53633" rIns="107266" bIns="53633" rtlCol="0" anchor="ctr"/>
          <a:lstStyle>
            <a:lvl1pPr algn="r">
              <a:defRPr sz="1400">
                <a:solidFill>
                  <a:schemeClr val="tx1">
                    <a:tint val="75000"/>
                  </a:schemeClr>
                </a:solidFill>
              </a:defRPr>
            </a:lvl1pPr>
          </a:lstStyle>
          <a:p>
            <a:fld id="{F3C42A7A-55EF-449C-B026-AD3BDE6497DD}" type="slidenum">
              <a:rPr lang="fr-FR" smtClean="0"/>
              <a:t>‹N°›</a:t>
            </a:fld>
            <a:endParaRPr lang="fr-FR"/>
          </a:p>
        </p:txBody>
      </p:sp>
    </p:spTree>
    <p:extLst>
      <p:ext uri="{BB962C8B-B14F-4D97-AF65-F5344CB8AC3E}">
        <p14:creationId xmlns:p14="http://schemas.microsoft.com/office/powerpoint/2010/main" val="1382099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1072661" rtl="0" eaLnBrk="1" latinLnBrk="0" hangingPunct="1">
        <a:spcBef>
          <a:spcPct val="0"/>
        </a:spcBef>
        <a:buNone/>
        <a:defRPr sz="5200" kern="1200">
          <a:solidFill>
            <a:schemeClr val="tx1"/>
          </a:solidFill>
          <a:latin typeface="+mj-lt"/>
          <a:ea typeface="+mj-ea"/>
          <a:cs typeface="+mj-cs"/>
        </a:defRPr>
      </a:lvl1pPr>
    </p:titleStyle>
    <p:bodyStyle>
      <a:lvl1pPr marL="402247" indent="-402247" algn="l" defTabSz="1072661"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71537" indent="-335206" algn="l" defTabSz="1072661"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40826" indent="-268165" algn="l" defTabSz="107266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715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1348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9818"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6147"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2479"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58809" indent="-268165" algn="l" defTabSz="10726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72661" rtl="0" eaLnBrk="1" latinLnBrk="0" hangingPunct="1">
        <a:defRPr sz="2100" kern="1200">
          <a:solidFill>
            <a:schemeClr val="tx1"/>
          </a:solidFill>
          <a:latin typeface="+mn-lt"/>
          <a:ea typeface="+mn-ea"/>
          <a:cs typeface="+mn-cs"/>
        </a:defRPr>
      </a:lvl1pPr>
      <a:lvl2pPr marL="536331" algn="l" defTabSz="1072661" rtl="0" eaLnBrk="1" latinLnBrk="0" hangingPunct="1">
        <a:defRPr sz="2100" kern="1200">
          <a:solidFill>
            <a:schemeClr val="tx1"/>
          </a:solidFill>
          <a:latin typeface="+mn-lt"/>
          <a:ea typeface="+mn-ea"/>
          <a:cs typeface="+mn-cs"/>
        </a:defRPr>
      </a:lvl2pPr>
      <a:lvl3pPr marL="1072661" algn="l" defTabSz="1072661" rtl="0" eaLnBrk="1" latinLnBrk="0" hangingPunct="1">
        <a:defRPr sz="2100" kern="1200">
          <a:solidFill>
            <a:schemeClr val="tx1"/>
          </a:solidFill>
          <a:latin typeface="+mn-lt"/>
          <a:ea typeface="+mn-ea"/>
          <a:cs typeface="+mn-cs"/>
        </a:defRPr>
      </a:lvl3pPr>
      <a:lvl4pPr marL="1608992" algn="l" defTabSz="1072661" rtl="0" eaLnBrk="1" latinLnBrk="0" hangingPunct="1">
        <a:defRPr sz="2100" kern="1200">
          <a:solidFill>
            <a:schemeClr val="tx1"/>
          </a:solidFill>
          <a:latin typeface="+mn-lt"/>
          <a:ea typeface="+mn-ea"/>
          <a:cs typeface="+mn-cs"/>
        </a:defRPr>
      </a:lvl4pPr>
      <a:lvl5pPr marL="2145322" algn="l" defTabSz="1072661" rtl="0" eaLnBrk="1" latinLnBrk="0" hangingPunct="1">
        <a:defRPr sz="2100" kern="1200">
          <a:solidFill>
            <a:schemeClr val="tx1"/>
          </a:solidFill>
          <a:latin typeface="+mn-lt"/>
          <a:ea typeface="+mn-ea"/>
          <a:cs typeface="+mn-cs"/>
        </a:defRPr>
      </a:lvl5pPr>
      <a:lvl6pPr marL="2681652" algn="l" defTabSz="1072661" rtl="0" eaLnBrk="1" latinLnBrk="0" hangingPunct="1">
        <a:defRPr sz="2100" kern="1200">
          <a:solidFill>
            <a:schemeClr val="tx1"/>
          </a:solidFill>
          <a:latin typeface="+mn-lt"/>
          <a:ea typeface="+mn-ea"/>
          <a:cs typeface="+mn-cs"/>
        </a:defRPr>
      </a:lvl6pPr>
      <a:lvl7pPr marL="3217983" algn="l" defTabSz="1072661" rtl="0" eaLnBrk="1" latinLnBrk="0" hangingPunct="1">
        <a:defRPr sz="2100" kern="1200">
          <a:solidFill>
            <a:schemeClr val="tx1"/>
          </a:solidFill>
          <a:latin typeface="+mn-lt"/>
          <a:ea typeface="+mn-ea"/>
          <a:cs typeface="+mn-cs"/>
        </a:defRPr>
      </a:lvl7pPr>
      <a:lvl8pPr marL="3754313" algn="l" defTabSz="1072661" rtl="0" eaLnBrk="1" latinLnBrk="0" hangingPunct="1">
        <a:defRPr sz="2100" kern="1200">
          <a:solidFill>
            <a:schemeClr val="tx1"/>
          </a:solidFill>
          <a:latin typeface="+mn-lt"/>
          <a:ea typeface="+mn-ea"/>
          <a:cs typeface="+mn-cs"/>
        </a:defRPr>
      </a:lvl8pPr>
      <a:lvl9pPr marL="4290643" algn="l" defTabSz="107266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fr/imgres?imgurl=https://upload.wikimedia.org/wikipedia/fr/c/cd/Logo_P%C3%B4le_Emploi.png&amp;imgrefurl=https://fr.wikipedia.org/wiki/Fichier:Logo_P%C3%B4le_Emploi.png&amp;docid=zFK-1khoLqUVSM&amp;tbnid=l2TGBoBvsOVg6M:&amp;vet=10ahUKEwiAjsr2jsreAhWNzIUKHQ1mBYIQMwg8KAAwAA..i&amp;w=1200&amp;h=1000&amp;bih=619&amp;biw=1366&amp;q=logo%20de%20pole%20emploi&amp;ved=0ahUKEwiAjsr2jsreAhWNzIUKHQ1mBYIQMwg8KAAwAA&amp;iact=mrc&amp;uact=8" TargetMode="Externa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www.clker.com/clipart-number-two-3.html" TargetMode="External"/><Relationship Id="rId3" Type="http://schemas.openxmlformats.org/officeDocument/2006/relationships/image" Target="../media/image18.png"/><Relationship Id="rId7" Type="http://schemas.openxmlformats.org/officeDocument/2006/relationships/hyperlink" Target="http://www.creeavie.com/seance-coaching-de-vie/accompagnement-par-un-coach/" TargetMode="External"/><Relationship Id="rId12" Type="http://schemas.openxmlformats.org/officeDocument/2006/relationships/image" Target="../media/image23.png"/><Relationship Id="rId17" Type="http://schemas.openxmlformats.org/officeDocument/2006/relationships/hyperlink" Target="https://commons.wikimedia.org/wiki/File:4_icon.svg" TargetMode="External"/><Relationship Id="rId2" Type="http://schemas.openxmlformats.org/officeDocument/2006/relationships/notesSlide" Target="../notesSlides/notesSlide24.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0.jpg"/><Relationship Id="rId11" Type="http://schemas.openxmlformats.org/officeDocument/2006/relationships/hyperlink" Target="http://pixshark.com/number-1-icon-png.htm" TargetMode="External"/><Relationship Id="rId5" Type="http://schemas.openxmlformats.org/officeDocument/2006/relationships/hyperlink" Target="http://www.slideshare.net/arunsdeva9/identification-formulation-of-problem" TargetMode="External"/><Relationship Id="rId15" Type="http://schemas.openxmlformats.org/officeDocument/2006/relationships/hyperlink" Target="http://chessintweets.com/?p=1017" TargetMode="External"/><Relationship Id="rId10" Type="http://schemas.openxmlformats.org/officeDocument/2006/relationships/image" Target="../media/image22.png"/><Relationship Id="rId4" Type="http://schemas.openxmlformats.org/officeDocument/2006/relationships/image" Target="../media/image19.jpeg"/><Relationship Id="rId9" Type="http://schemas.openxmlformats.org/officeDocument/2006/relationships/hyperlink" Target="http://culturevie.info/tag-entreprises.html" TargetMode="External"/><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2" name="Shape 11"/>
          <p:cNvSpPr txBox="1">
            <a:spLocks/>
          </p:cNvSpPr>
          <p:nvPr/>
        </p:nvSpPr>
        <p:spPr>
          <a:xfrm>
            <a:off x="0" y="4550540"/>
            <a:ext cx="9906000" cy="1182716"/>
          </a:xfrm>
          <a:prstGeom prst="rect">
            <a:avLst/>
          </a:prstGeom>
          <a:noFill/>
          <a:ln>
            <a:noFill/>
          </a:ln>
        </p:spPr>
        <p:txBody>
          <a:bodyPr wrap="square" lIns="107248" tIns="107248" rIns="107248" bIns="107248" anchor="b" anchorCtr="0"/>
          <a:lstStyle>
            <a:defPPr marR="0" lvl="0" algn="l" rtl="0">
              <a:lnSpc>
                <a:spcPct val="100000"/>
              </a:lnSpc>
              <a:spcBef>
                <a:spcPts val="0"/>
              </a:spcBef>
              <a:spcAft>
                <a:spcPts val="0"/>
              </a:spcAft>
            </a:defPPr>
            <a:lvl1pPr marL="0" marR="0" lvl="0" indent="0" algn="r" defTabSz="914400" rtl="0" eaLnBrk="1" fontAlgn="auto" latinLnBrk="0" hangingPunct="1">
              <a:lnSpc>
                <a:spcPct val="100000"/>
              </a:lnSpc>
              <a:spcBef>
                <a:spcPts val="0"/>
              </a:spcBef>
              <a:spcAft>
                <a:spcPts val="0"/>
              </a:spcAft>
              <a:buClr>
                <a:srgbClr val="FFFFFF"/>
              </a:buClr>
              <a:buSzPct val="100000"/>
              <a:buFont typeface="Montserrat"/>
              <a:buNone/>
              <a:tabLst/>
              <a:defRPr lang="fr-FR" sz="4800" b="1" i="0" u="none" strike="noStrike" cap="none" baseline="0" smtClean="0">
                <a:solidFill>
                  <a:srgbClr val="FFFFFF"/>
                </a:solidFill>
                <a:effectLst/>
                <a:latin typeface="Carlito" panose="020F0502020204030204" pitchFamily="34" charset="0"/>
                <a:ea typeface="Montserrat"/>
                <a:cs typeface="Carlito" panose="020F0502020204030204" pitchFamily="34" charset="0"/>
                <a:sym typeface="Montserrat"/>
              </a:defRPr>
            </a:lvl1pPr>
            <a:lvl2pPr lvl="1"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sz="4800" b="1">
                <a:solidFill>
                  <a:srgbClr val="FFFFFF"/>
                </a:solidFill>
                <a:latin typeface="Montserrat"/>
                <a:ea typeface="Montserrat"/>
                <a:cs typeface="Montserrat"/>
                <a:sym typeface="Montserrat"/>
              </a:defRPr>
            </a:lvl9pPr>
          </a:lstStyle>
          <a:p>
            <a:pPr algn="ctr"/>
            <a:endParaRPr lang="fr-FR" sz="3200" b="0" dirty="0">
              <a:latin typeface="+mj-lt"/>
            </a:endParaRPr>
          </a:p>
        </p:txBody>
      </p:sp>
      <p:sp>
        <p:nvSpPr>
          <p:cNvPr id="3" name="ZoneTexte 2"/>
          <p:cNvSpPr txBox="1"/>
          <p:nvPr/>
        </p:nvSpPr>
        <p:spPr>
          <a:xfrm>
            <a:off x="0" y="3017526"/>
            <a:ext cx="9906000" cy="2724414"/>
          </a:xfrm>
          <a:prstGeom prst="rect">
            <a:avLst/>
          </a:prstGeom>
          <a:noFill/>
        </p:spPr>
        <p:txBody>
          <a:bodyPr wrap="square" lIns="107266" tIns="53633" rIns="107266" bIns="53633" rtlCol="0">
            <a:spAutoFit/>
          </a:bodyPr>
          <a:lstStyle/>
          <a:p>
            <a:pPr algn="ctr"/>
            <a:r>
              <a:rPr lang="fr-FR" sz="4400" b="1" dirty="0" smtClean="0">
                <a:solidFill>
                  <a:srgbClr val="061C6C"/>
                </a:solidFill>
              </a:rPr>
              <a:t>Rénovation de l’offre de services </a:t>
            </a:r>
          </a:p>
          <a:p>
            <a:pPr algn="ctr"/>
            <a:r>
              <a:rPr lang="fr-FR" sz="2000" b="1" dirty="0" smtClean="0">
                <a:solidFill>
                  <a:srgbClr val="061C6C"/>
                </a:solidFill>
              </a:rPr>
              <a:t>relative au soutien à l’insertion professionnelle et au maintien dans l’emploi </a:t>
            </a:r>
          </a:p>
          <a:p>
            <a:pPr algn="ctr"/>
            <a:r>
              <a:rPr lang="fr-FR" sz="2000" b="1" dirty="0" smtClean="0">
                <a:solidFill>
                  <a:srgbClr val="061C6C"/>
                </a:solidFill>
              </a:rPr>
              <a:t>à destination des </a:t>
            </a:r>
            <a:r>
              <a:rPr lang="fr-FR" sz="2000" b="1" dirty="0">
                <a:solidFill>
                  <a:srgbClr val="061C6C"/>
                </a:solidFill>
              </a:rPr>
              <a:t>personnes handicapées et des employeurs</a:t>
            </a:r>
          </a:p>
          <a:p>
            <a:pPr algn="ctr"/>
            <a:endParaRPr lang="fr-FR" sz="2400" b="1" dirty="0" smtClean="0">
              <a:solidFill>
                <a:srgbClr val="061C6C"/>
              </a:solidFill>
            </a:endParaRPr>
          </a:p>
          <a:p>
            <a:pPr algn="ctr"/>
            <a:r>
              <a:rPr lang="fr-FR" sz="3200" b="1" i="1" dirty="0" smtClean="0">
                <a:solidFill>
                  <a:srgbClr val="1F9EB7"/>
                </a:solidFill>
                <a:latin typeface="Carlito" panose="020F0502020204030204" pitchFamily="34" charset="0"/>
                <a:cs typeface="Carlito" panose="020F0502020204030204" pitchFamily="34" charset="0"/>
              </a:rPr>
              <a:t>3</a:t>
            </a:r>
            <a:r>
              <a:rPr lang="fr-FR" sz="3200" b="1" i="1" baseline="30000" dirty="0" smtClean="0">
                <a:solidFill>
                  <a:srgbClr val="1F9EB7"/>
                </a:solidFill>
                <a:latin typeface="Carlito" panose="020F0502020204030204" pitchFamily="34" charset="0"/>
                <a:cs typeface="Carlito" panose="020F0502020204030204" pitchFamily="34" charset="0"/>
              </a:rPr>
              <a:t>ème </a:t>
            </a:r>
            <a:r>
              <a:rPr lang="fr-FR" sz="3200" b="1" i="1" dirty="0" smtClean="0">
                <a:solidFill>
                  <a:srgbClr val="1F9EB7"/>
                </a:solidFill>
                <a:latin typeface="Carlito" panose="020F0502020204030204" pitchFamily="34" charset="0"/>
                <a:cs typeface="Carlito" panose="020F0502020204030204" pitchFamily="34" charset="0"/>
              </a:rPr>
              <a:t>séquence </a:t>
            </a:r>
            <a:r>
              <a:rPr lang="fr-FR" sz="3200" b="1" i="1" dirty="0">
                <a:solidFill>
                  <a:srgbClr val="1F9EB7"/>
                </a:solidFill>
                <a:latin typeface="Carlito" panose="020F0502020204030204" pitchFamily="34" charset="0"/>
                <a:cs typeface="Carlito" panose="020F0502020204030204" pitchFamily="34" charset="0"/>
              </a:rPr>
              <a:t>de </a:t>
            </a:r>
            <a:r>
              <a:rPr lang="fr-FR" sz="3200" b="1" i="1" dirty="0" smtClean="0">
                <a:solidFill>
                  <a:srgbClr val="1F9EB7"/>
                </a:solidFill>
                <a:latin typeface="Carlito" panose="020F0502020204030204" pitchFamily="34" charset="0"/>
                <a:cs typeface="Carlito" panose="020F0502020204030204" pitchFamily="34" charset="0"/>
              </a:rPr>
              <a:t>travail  </a:t>
            </a:r>
          </a:p>
          <a:p>
            <a:pPr algn="ctr"/>
            <a:r>
              <a:rPr lang="fr-FR" sz="3000" i="1" dirty="0" smtClean="0">
                <a:solidFill>
                  <a:srgbClr val="1F9EB7"/>
                </a:solidFill>
                <a:latin typeface="Carlito" panose="020F0502020204030204" pitchFamily="34" charset="0"/>
                <a:cs typeface="Carlito" panose="020F0502020204030204" pitchFamily="34" charset="0"/>
              </a:rPr>
              <a:t>Vendredi 7 décembre 2018</a:t>
            </a:r>
            <a:endParaRPr lang="fr-FR" sz="3000" i="1" dirty="0">
              <a:solidFill>
                <a:srgbClr val="1F9EB7"/>
              </a:solidFill>
              <a:latin typeface="Carlito" panose="020F0502020204030204" pitchFamily="34" charset="0"/>
              <a:cs typeface="Carlito" panose="020F0502020204030204" pitchFamily="34" charset="0"/>
            </a:endParaRPr>
          </a:p>
        </p:txBody>
      </p:sp>
      <p:pic>
        <p:nvPicPr>
          <p:cNvPr id="1026" name="Picture 2" descr="\\compte.non-permanents.pm.gouv.fr\gpapa$\.profil\.desktop\BM_SEC_ETAT_PERSONNES_HANDICAPEES-22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400" y="227728"/>
            <a:ext cx="1104523" cy="1486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053980" y="2924944"/>
            <a:ext cx="8518384" cy="2308324"/>
          </a:xfrm>
          <a:prstGeom prst="rect">
            <a:avLst/>
          </a:prstGeom>
          <a:noFill/>
        </p:spPr>
        <p:txBody>
          <a:bodyPr wrap="square" rtlCol="0">
            <a:spAutoFit/>
          </a:bodyPr>
          <a:lstStyle/>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et acteurs du contrôle</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Pièces justificatives à fournir par l’employeur en cas de contrôle</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Mise en </a:t>
            </a:r>
            <a:r>
              <a:rPr lang="fr-FR" sz="1800" dirty="0" err="1" smtClean="0">
                <a:solidFill>
                  <a:srgbClr val="073763"/>
                </a:solidFill>
                <a:latin typeface="Carlito" panose="020F0502020204030204" pitchFamily="34" charset="0"/>
                <a:ea typeface="Roboto"/>
                <a:cs typeface="Carlito" panose="020F0502020204030204" pitchFamily="34" charset="0"/>
              </a:rPr>
              <a:t>oeuvre</a:t>
            </a:r>
            <a:r>
              <a:rPr lang="fr-FR" sz="1800" dirty="0" smtClean="0">
                <a:solidFill>
                  <a:srgbClr val="073763"/>
                </a:solidFill>
                <a:latin typeface="Carlito" panose="020F0502020204030204" pitchFamily="34" charset="0"/>
                <a:ea typeface="Roboto"/>
                <a:cs typeface="Carlito" panose="020F0502020204030204" pitchFamily="34" charset="0"/>
              </a:rPr>
              <a:t> de la sanction administrative</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Mise en œuvre du rescrit relatif à l’obligation d’emploi (contenu de la demande et modalités de traitement)</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Transmission de données entre les acteurs, à des fins de contrôle et/ou de mise en œuvre et de pilotage de la politique d’emploi des travailleurs handicapés</a:t>
            </a: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10820" y="1780024"/>
            <a:ext cx="9145016" cy="645653"/>
            <a:chOff x="3393901" y="537919"/>
            <a:chExt cx="6633521" cy="742622"/>
          </a:xfrm>
        </p:grpSpPr>
        <p:sp>
          <p:nvSpPr>
            <p:cNvPr id="11" name="Rectangle 10"/>
            <p:cNvSpPr/>
            <p:nvPr/>
          </p:nvSpPr>
          <p:spPr>
            <a:xfrm>
              <a:off x="3860430" y="53791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Décret relatif au contrôle, contentieux et transmission d’informations</a:t>
              </a:r>
              <a:endParaRPr lang="fr-FR" sz="1800" dirty="0">
                <a:solidFill>
                  <a:srgbClr val="073763"/>
                </a:solidFill>
                <a:latin typeface="Carlito" panose="020F0502020204030204" pitchFamily="34" charset="0"/>
                <a:ea typeface="Roboto"/>
                <a:cs typeface="Carlito" panose="020F0502020204030204" pitchFamily="34" charset="0"/>
              </a:endParaRP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184146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994180" y="2941983"/>
            <a:ext cx="8518384" cy="3139321"/>
          </a:xfrm>
          <a:prstGeom prst="rect">
            <a:avLst/>
          </a:prstGeom>
          <a:noFill/>
        </p:spPr>
        <p:txBody>
          <a:bodyPr wrap="square" rtlCol="0">
            <a:spAutoFit/>
          </a:bodyPr>
          <a:lstStyle/>
          <a:p>
            <a:pPr algn="just">
              <a:buClr>
                <a:srgbClr val="496391"/>
              </a:buClr>
              <a:buSzPct val="100000"/>
            </a:pPr>
            <a:r>
              <a:rPr lang="fr-FR" sz="1800" dirty="0" smtClean="0">
                <a:solidFill>
                  <a:srgbClr val="002060"/>
                </a:solidFill>
                <a:latin typeface="Carlito" panose="020F0502020204030204" pitchFamily="34" charset="0"/>
                <a:ea typeface="Roboto"/>
                <a:cs typeface="Carlito" panose="020F0502020204030204" pitchFamily="34" charset="0"/>
              </a:rPr>
              <a:t>Préalable : mission IGAS sollicitée pour appui des « </a:t>
            </a:r>
            <a:r>
              <a:rPr lang="fr-FR" sz="1800" i="1" dirty="0" smtClean="0">
                <a:solidFill>
                  <a:srgbClr val="002060"/>
                </a:solidFill>
                <a:latin typeface="Carlito" panose="020F0502020204030204" pitchFamily="34" charset="0"/>
                <a:ea typeface="Roboto"/>
                <a:cs typeface="Carlito" panose="020F0502020204030204" pitchFamily="34" charset="0"/>
              </a:rPr>
              <a:t>branches professionnelles qui engagent des négociations  en vue d’élaborer des propositions en vue à la révision de la liste des ECAP » ; </a:t>
            </a:r>
            <a:r>
              <a:rPr lang="fr-FR" sz="1800" dirty="0" smtClean="0">
                <a:solidFill>
                  <a:srgbClr val="002060"/>
                </a:solidFill>
                <a:latin typeface="Carlito" panose="020F0502020204030204" pitchFamily="34" charset="0"/>
                <a:ea typeface="Roboto"/>
                <a:cs typeface="Carlito" panose="020F0502020204030204" pitchFamily="34" charset="0"/>
              </a:rPr>
              <a:t>le décret ne peut être publié avant le 1</a:t>
            </a:r>
            <a:r>
              <a:rPr lang="fr-FR" sz="1800" baseline="30000" dirty="0" smtClean="0">
                <a:solidFill>
                  <a:srgbClr val="002060"/>
                </a:solidFill>
                <a:latin typeface="Carlito" panose="020F0502020204030204" pitchFamily="34" charset="0"/>
                <a:ea typeface="Roboto"/>
                <a:cs typeface="Carlito" panose="020F0502020204030204" pitchFamily="34" charset="0"/>
              </a:rPr>
              <a:t>er</a:t>
            </a:r>
            <a:r>
              <a:rPr lang="fr-FR" sz="1800" dirty="0" smtClean="0">
                <a:solidFill>
                  <a:srgbClr val="002060"/>
                </a:solidFill>
                <a:latin typeface="Carlito" panose="020F0502020204030204" pitchFamily="34" charset="0"/>
                <a:ea typeface="Roboto"/>
                <a:cs typeface="Carlito" panose="020F0502020204030204" pitchFamily="34" charset="0"/>
              </a:rPr>
              <a:t> juillet 2019</a:t>
            </a:r>
            <a:r>
              <a:rPr lang="fr-FR" sz="1800" i="1" dirty="0" smtClean="0">
                <a:solidFill>
                  <a:srgbClr val="002060"/>
                </a:solidFill>
                <a:latin typeface="Carlito" panose="020F0502020204030204" pitchFamily="34" charset="0"/>
                <a:ea typeface="Roboto"/>
                <a:cs typeface="Carlito" panose="020F0502020204030204" pitchFamily="34" charset="0"/>
              </a:rPr>
              <a:t>.</a:t>
            </a:r>
            <a:endParaRPr lang="fr-FR" sz="1800" i="1" dirty="0">
              <a:solidFill>
                <a:srgbClr val="002060"/>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Liste des ECAP</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révision de cette liste</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02060"/>
                </a:solidFill>
                <a:latin typeface="Carlito" panose="020F0502020204030204" pitchFamily="34" charset="0"/>
                <a:ea typeface="Roboto"/>
                <a:cs typeface="Carlito" panose="020F0502020204030204" pitchFamily="34" charset="0"/>
              </a:rPr>
              <a:t>Modalités de prise en compte des ECAP dans le calcul de la contribution </a:t>
            </a:r>
          </a:p>
          <a:p>
            <a:pPr algn="just">
              <a:buClr>
                <a:srgbClr val="496391"/>
              </a:buClr>
              <a:buSzPct val="100000"/>
            </a:pPr>
            <a:endParaRPr lang="fr-FR" sz="1800" dirty="0">
              <a:solidFill>
                <a:srgbClr val="002060"/>
              </a:solidFill>
              <a:latin typeface="Carlito" panose="020F0502020204030204" pitchFamily="34" charset="0"/>
              <a:ea typeface="Roboto"/>
              <a:cs typeface="Carlito" panose="020F0502020204030204" pitchFamily="34" charset="0"/>
            </a:endParaRPr>
          </a:p>
          <a:p>
            <a:pPr algn="just">
              <a:buClr>
                <a:srgbClr val="496391"/>
              </a:buClr>
              <a:buSzPct val="100000"/>
            </a:pPr>
            <a:r>
              <a:rPr lang="fr-FR" sz="1800" dirty="0">
                <a:solidFill>
                  <a:srgbClr val="002060"/>
                </a:solidFill>
                <a:latin typeface="Carlito" panose="020F0502020204030204" pitchFamily="34" charset="0"/>
                <a:ea typeface="Roboto"/>
                <a:cs typeface="Carlito" panose="020F0502020204030204" pitchFamily="34" charset="0"/>
              </a:rPr>
              <a:t>La mission IGAS a été constituée : </a:t>
            </a:r>
            <a:r>
              <a:rPr lang="fr-FR" sz="1800" b="1" dirty="0">
                <a:solidFill>
                  <a:srgbClr val="002060"/>
                </a:solidFill>
                <a:latin typeface="Carlito" panose="020F0502020204030204" pitchFamily="34" charset="0"/>
                <a:ea typeface="Roboto"/>
                <a:cs typeface="Carlito" panose="020F0502020204030204" pitchFamily="34" charset="0"/>
              </a:rPr>
              <a:t>Mme GIORGI Dominique </a:t>
            </a:r>
            <a:r>
              <a:rPr lang="fr-FR" sz="1800" dirty="0">
                <a:solidFill>
                  <a:srgbClr val="002060"/>
                </a:solidFill>
                <a:latin typeface="Carlito" panose="020F0502020204030204" pitchFamily="34" charset="0"/>
                <a:ea typeface="Roboto"/>
                <a:cs typeface="Carlito" panose="020F0502020204030204" pitchFamily="34" charset="0"/>
              </a:rPr>
              <a:t>(il a travaillé à la DSS et a été président du comité d’évaluation des produits de santé) et </a:t>
            </a:r>
            <a:r>
              <a:rPr lang="fr-FR" sz="1800" b="1" dirty="0">
                <a:solidFill>
                  <a:srgbClr val="002060"/>
                </a:solidFill>
                <a:latin typeface="Carlito" panose="020F0502020204030204" pitchFamily="34" charset="0"/>
                <a:ea typeface="Roboto"/>
                <a:cs typeface="Carlito" panose="020F0502020204030204" pitchFamily="34" charset="0"/>
              </a:rPr>
              <a:t>M. LANOUZIERE Herve </a:t>
            </a:r>
            <a:r>
              <a:rPr lang="fr-FR" sz="1800" dirty="0">
                <a:solidFill>
                  <a:srgbClr val="002060"/>
                </a:solidFill>
                <a:latin typeface="Carlito" panose="020F0502020204030204" pitchFamily="34" charset="0"/>
                <a:ea typeface="Roboto"/>
                <a:cs typeface="Carlito" panose="020F0502020204030204" pitchFamily="34" charset="0"/>
              </a:rPr>
              <a:t>(inspecteur du travail, ancien conseiller technique d’un ministre du travail et président de l’</a:t>
            </a:r>
            <a:r>
              <a:rPr lang="fr-FR" sz="1800" dirty="0" err="1">
                <a:solidFill>
                  <a:srgbClr val="002060"/>
                </a:solidFill>
                <a:latin typeface="Carlito" panose="020F0502020204030204" pitchFamily="34" charset="0"/>
                <a:ea typeface="Roboto"/>
                <a:cs typeface="Carlito" panose="020F0502020204030204" pitchFamily="34" charset="0"/>
              </a:rPr>
              <a:t>Anact</a:t>
            </a:r>
            <a:r>
              <a:rPr lang="fr-FR" sz="1800" dirty="0">
                <a:solidFill>
                  <a:srgbClr val="002060"/>
                </a:solidFill>
                <a:latin typeface="Carlito" panose="020F0502020204030204" pitchFamily="34" charset="0"/>
                <a:ea typeface="Roboto"/>
                <a:cs typeface="Carlito" panose="020F0502020204030204" pitchFamily="34" charset="0"/>
              </a:rPr>
              <a:t> (agence nationale amélioration conditions de travail) </a:t>
            </a: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10820" y="1780024"/>
            <a:ext cx="9145016" cy="645653"/>
            <a:chOff x="3393901" y="537919"/>
            <a:chExt cx="6633521" cy="742622"/>
          </a:xfrm>
        </p:grpSpPr>
        <p:sp>
          <p:nvSpPr>
            <p:cNvPr id="11" name="Rectangle 10"/>
            <p:cNvSpPr/>
            <p:nvPr/>
          </p:nvSpPr>
          <p:spPr>
            <a:xfrm>
              <a:off x="3860430" y="53791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Décret relatif aux emplois exigeant des conditions d’aptitude particulières</a:t>
              </a:r>
              <a:endParaRPr lang="fr-FR" sz="1800" dirty="0">
                <a:solidFill>
                  <a:srgbClr val="073763"/>
                </a:solidFill>
                <a:latin typeface="Carlito" panose="020F0502020204030204" pitchFamily="34" charset="0"/>
                <a:ea typeface="Roboto"/>
                <a:cs typeface="Carlito" panose="020F0502020204030204" pitchFamily="34" charset="0"/>
              </a:endParaRP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98568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èche droite 35"/>
          <p:cNvSpPr/>
          <p:nvPr/>
        </p:nvSpPr>
        <p:spPr>
          <a:xfrm>
            <a:off x="1424609" y="277813"/>
            <a:ext cx="2736303" cy="574675"/>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fr-FR" b="1" kern="1200" dirty="0" smtClean="0">
                <a:solidFill>
                  <a:srgbClr val="000000"/>
                </a:solidFill>
              </a:rPr>
              <a:t>Sept. - déc. </a:t>
            </a:r>
            <a:r>
              <a:rPr lang="fr-FR" b="1" kern="1200" dirty="0">
                <a:solidFill>
                  <a:srgbClr val="000000"/>
                </a:solidFill>
              </a:rPr>
              <a:t>2018</a:t>
            </a:r>
          </a:p>
        </p:txBody>
      </p:sp>
      <p:sp>
        <p:nvSpPr>
          <p:cNvPr id="37" name="Flèche droite 36"/>
          <p:cNvSpPr/>
          <p:nvPr/>
        </p:nvSpPr>
        <p:spPr>
          <a:xfrm>
            <a:off x="4269443" y="250480"/>
            <a:ext cx="2796288" cy="576262"/>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fr-FR" b="1" kern="1200" dirty="0">
                <a:solidFill>
                  <a:srgbClr val="000000"/>
                </a:solidFill>
              </a:rPr>
              <a:t>T1 2019</a:t>
            </a:r>
          </a:p>
        </p:txBody>
      </p:sp>
      <p:sp>
        <p:nvSpPr>
          <p:cNvPr id="38" name="Flèche droite 37"/>
          <p:cNvSpPr/>
          <p:nvPr/>
        </p:nvSpPr>
        <p:spPr>
          <a:xfrm>
            <a:off x="7125262" y="277813"/>
            <a:ext cx="1449388" cy="574675"/>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fr-FR" b="1" kern="1200" dirty="0">
                <a:solidFill>
                  <a:srgbClr val="000000"/>
                </a:solidFill>
              </a:rPr>
              <a:t>T2 2019</a:t>
            </a:r>
          </a:p>
        </p:txBody>
      </p:sp>
      <p:sp>
        <p:nvSpPr>
          <p:cNvPr id="48" name="Rectangle 47"/>
          <p:cNvSpPr/>
          <p:nvPr/>
        </p:nvSpPr>
        <p:spPr>
          <a:xfrm>
            <a:off x="97929" y="960776"/>
            <a:ext cx="1176337" cy="1100071"/>
          </a:xfrm>
          <a:prstGeom prst="rect">
            <a:avLst/>
          </a:prstGeom>
          <a:solidFill>
            <a:srgbClr val="C7EDF5"/>
          </a:solidFill>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pPr>
            <a:r>
              <a:rPr lang="fr-FR" sz="1200" b="1" kern="1200" dirty="0">
                <a:solidFill>
                  <a:srgbClr val="000000"/>
                </a:solidFill>
              </a:rPr>
              <a:t>Déclaration OETH</a:t>
            </a:r>
          </a:p>
          <a:p>
            <a:pPr algn="ctr" eaLnBrk="0" fontAlgn="base" hangingPunct="0">
              <a:spcBef>
                <a:spcPct val="0"/>
              </a:spcBef>
              <a:spcAft>
                <a:spcPct val="0"/>
              </a:spcAft>
            </a:pPr>
            <a:r>
              <a:rPr lang="fr-FR" sz="1050" b="1" i="1" kern="1200" dirty="0">
                <a:solidFill>
                  <a:srgbClr val="000000"/>
                </a:solidFill>
              </a:rPr>
              <a:t>(décret simple)</a:t>
            </a:r>
          </a:p>
        </p:txBody>
      </p:sp>
      <p:sp>
        <p:nvSpPr>
          <p:cNvPr id="49" name="Rectangle 48"/>
          <p:cNvSpPr/>
          <p:nvPr/>
        </p:nvSpPr>
        <p:spPr>
          <a:xfrm>
            <a:off x="97929" y="2060847"/>
            <a:ext cx="1176336" cy="949353"/>
          </a:xfrm>
          <a:prstGeom prst="rect">
            <a:avLst/>
          </a:prstGeom>
          <a:solidFill>
            <a:srgbClr val="C7EDF5"/>
          </a:solidFill>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fr-FR" sz="1200" b="1" kern="1200" dirty="0">
                <a:solidFill>
                  <a:srgbClr val="000000"/>
                </a:solidFill>
              </a:rPr>
              <a:t>Contribution </a:t>
            </a:r>
            <a:r>
              <a:rPr lang="fr-FR" sz="1050" b="1" i="1" kern="1200" dirty="0">
                <a:solidFill>
                  <a:srgbClr val="000000"/>
                </a:solidFill>
              </a:rPr>
              <a:t>(décret simple)</a:t>
            </a:r>
          </a:p>
        </p:txBody>
      </p:sp>
      <p:sp>
        <p:nvSpPr>
          <p:cNvPr id="51" name="Rectangle 50"/>
          <p:cNvSpPr/>
          <p:nvPr/>
        </p:nvSpPr>
        <p:spPr>
          <a:xfrm>
            <a:off x="97929" y="3189923"/>
            <a:ext cx="1223962" cy="942601"/>
          </a:xfrm>
          <a:prstGeom prst="rect">
            <a:avLst/>
          </a:prstGeom>
          <a:solidFill>
            <a:srgbClr val="C7EDF5"/>
          </a:solidFill>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fr-FR" sz="1200" b="1" kern="1200" dirty="0">
                <a:solidFill>
                  <a:srgbClr val="000000"/>
                </a:solidFill>
              </a:rPr>
              <a:t>Contrôle – contentieux </a:t>
            </a:r>
            <a:r>
              <a:rPr lang="fr-FR" sz="1050" b="1" i="1" kern="1200" dirty="0">
                <a:solidFill>
                  <a:srgbClr val="000000"/>
                </a:solidFill>
              </a:rPr>
              <a:t>(décret en CE)</a:t>
            </a:r>
          </a:p>
        </p:txBody>
      </p:sp>
      <p:sp>
        <p:nvSpPr>
          <p:cNvPr id="54" name="Rectangle 53"/>
          <p:cNvSpPr/>
          <p:nvPr/>
        </p:nvSpPr>
        <p:spPr>
          <a:xfrm>
            <a:off x="97929" y="4231847"/>
            <a:ext cx="1202234" cy="1441078"/>
          </a:xfrm>
          <a:prstGeom prst="rect">
            <a:avLst/>
          </a:prstGeom>
          <a:solidFill>
            <a:srgbClr val="C7EDF5"/>
          </a:solidFill>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fr-FR" sz="1200" b="1" kern="1200" dirty="0">
                <a:solidFill>
                  <a:srgbClr val="000000"/>
                </a:solidFill>
              </a:rPr>
              <a:t>Accord agréé </a:t>
            </a:r>
            <a:r>
              <a:rPr lang="fr-FR" sz="1050" b="1" i="1" kern="1200" dirty="0">
                <a:solidFill>
                  <a:srgbClr val="000000"/>
                </a:solidFill>
              </a:rPr>
              <a:t>(décret en CE)</a:t>
            </a:r>
          </a:p>
        </p:txBody>
      </p:sp>
      <p:sp>
        <p:nvSpPr>
          <p:cNvPr id="60" name="Rectangle 59"/>
          <p:cNvSpPr/>
          <p:nvPr/>
        </p:nvSpPr>
        <p:spPr>
          <a:xfrm>
            <a:off x="1444142" y="960776"/>
            <a:ext cx="2716770" cy="131609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smtClean="0">
                <a:solidFill>
                  <a:srgbClr val="000000"/>
                </a:solidFill>
              </a:rPr>
              <a:t>Réunions de travail techniques avec les administrations et les opérateurs concernés pour élaborer une V0 des décrets</a:t>
            </a:r>
          </a:p>
        </p:txBody>
      </p:sp>
      <p:cxnSp>
        <p:nvCxnSpPr>
          <p:cNvPr id="66" name="Connecteur droit 65"/>
          <p:cNvCxnSpPr/>
          <p:nvPr/>
        </p:nvCxnSpPr>
        <p:spPr>
          <a:xfrm>
            <a:off x="4232920" y="742536"/>
            <a:ext cx="0" cy="6049963"/>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232919" y="960776"/>
            <a:ext cx="1655024" cy="131609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Présentation de la V0 aux participants à la première phase de concertation OETH (partenaires sociaux / représentants des associations)</a:t>
            </a:r>
          </a:p>
        </p:txBody>
      </p:sp>
      <p:sp>
        <p:nvSpPr>
          <p:cNvPr id="69" name="Rectangle 68"/>
          <p:cNvSpPr/>
          <p:nvPr/>
        </p:nvSpPr>
        <p:spPr>
          <a:xfrm>
            <a:off x="5960939" y="983989"/>
            <a:ext cx="1104792" cy="20262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fr-FR" sz="1100" b="1" kern="1200" dirty="0" smtClean="0">
              <a:solidFill>
                <a:srgbClr val="000000"/>
              </a:solidFill>
            </a:endParaRPr>
          </a:p>
          <a:p>
            <a:pPr algn="ctr" eaLnBrk="0" fontAlgn="base" hangingPunct="0">
              <a:spcBef>
                <a:spcPct val="0"/>
              </a:spcBef>
              <a:spcAft>
                <a:spcPct val="0"/>
              </a:spcAft>
              <a:defRPr/>
            </a:pPr>
            <a:endParaRPr lang="fr-FR" sz="1100" b="1" kern="1200" dirty="0">
              <a:solidFill>
                <a:srgbClr val="000000"/>
              </a:solidFill>
            </a:endParaRPr>
          </a:p>
          <a:p>
            <a:pPr algn="ctr" eaLnBrk="0" fontAlgn="base" hangingPunct="0">
              <a:spcBef>
                <a:spcPct val="0"/>
              </a:spcBef>
              <a:spcAft>
                <a:spcPct val="0"/>
              </a:spcAft>
              <a:defRPr/>
            </a:pPr>
            <a:endParaRPr lang="fr-FR" sz="1100" b="1" kern="1200" dirty="0" smtClean="0">
              <a:solidFill>
                <a:srgbClr val="000000"/>
              </a:solidFill>
            </a:endParaRPr>
          </a:p>
          <a:p>
            <a:pPr algn="ctr" eaLnBrk="0" fontAlgn="base" hangingPunct="0">
              <a:spcBef>
                <a:spcPct val="0"/>
              </a:spcBef>
              <a:spcAft>
                <a:spcPct val="0"/>
              </a:spcAft>
              <a:defRPr/>
            </a:pPr>
            <a:r>
              <a:rPr lang="fr-FR" sz="1100" b="1" kern="1200" dirty="0" smtClean="0">
                <a:solidFill>
                  <a:srgbClr val="000000"/>
                </a:solidFill>
              </a:rPr>
              <a:t>Consultation </a:t>
            </a:r>
            <a:r>
              <a:rPr lang="fr-FR" sz="1100" b="1" kern="1200" dirty="0">
                <a:solidFill>
                  <a:srgbClr val="000000"/>
                </a:solidFill>
              </a:rPr>
              <a:t>obligatoires </a:t>
            </a:r>
            <a:r>
              <a:rPr lang="fr-FR" sz="1100" b="1" kern="1200" dirty="0" smtClean="0">
                <a:solidFill>
                  <a:schemeClr val="tx1"/>
                </a:solidFill>
              </a:rPr>
              <a:t>(CNNCEFP* </a:t>
            </a:r>
            <a:r>
              <a:rPr lang="fr-FR" sz="1100" b="1" kern="1200" dirty="0" smtClean="0">
                <a:solidFill>
                  <a:srgbClr val="000000"/>
                </a:solidFill>
              </a:rPr>
              <a:t>et CNCPH) et publication</a:t>
            </a:r>
          </a:p>
        </p:txBody>
      </p:sp>
      <p:sp>
        <p:nvSpPr>
          <p:cNvPr id="3089" name="ZoneTexte 13"/>
          <p:cNvSpPr txBox="1">
            <a:spLocks noChangeArrowheads="1"/>
          </p:cNvSpPr>
          <p:nvPr/>
        </p:nvSpPr>
        <p:spPr bwMode="auto">
          <a:xfrm>
            <a:off x="1095375" y="0"/>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defRPr sz="2000">
                <a:solidFill>
                  <a:schemeClr val="tx1"/>
                </a:solidFill>
                <a:latin typeface="OpenSymbol" pitchFamily="2" charset="0"/>
              </a:defRPr>
            </a:lvl5pPr>
            <a:lvl6pPr marL="2514600" indent="-228600" eaLnBrk="0" fontAlgn="base" hangingPunct="0">
              <a:spcBef>
                <a:spcPct val="20000"/>
              </a:spcBef>
              <a:spcAft>
                <a:spcPct val="0"/>
              </a:spcAft>
              <a:defRPr sz="2000">
                <a:solidFill>
                  <a:schemeClr val="tx1"/>
                </a:solidFill>
                <a:latin typeface="OpenSymbol" pitchFamily="2" charset="0"/>
              </a:defRPr>
            </a:lvl6pPr>
            <a:lvl7pPr marL="2971800" indent="-228600" eaLnBrk="0" fontAlgn="base" hangingPunct="0">
              <a:spcBef>
                <a:spcPct val="20000"/>
              </a:spcBef>
              <a:spcAft>
                <a:spcPct val="0"/>
              </a:spcAft>
              <a:defRPr sz="2000">
                <a:solidFill>
                  <a:schemeClr val="tx1"/>
                </a:solidFill>
                <a:latin typeface="OpenSymbol" pitchFamily="2" charset="0"/>
              </a:defRPr>
            </a:lvl7pPr>
            <a:lvl8pPr marL="3429000" indent="-228600" eaLnBrk="0" fontAlgn="base" hangingPunct="0">
              <a:spcBef>
                <a:spcPct val="20000"/>
              </a:spcBef>
              <a:spcAft>
                <a:spcPct val="0"/>
              </a:spcAft>
              <a:defRPr sz="2000">
                <a:solidFill>
                  <a:schemeClr val="tx1"/>
                </a:solidFill>
                <a:latin typeface="OpenSymbol" pitchFamily="2" charset="0"/>
              </a:defRPr>
            </a:lvl8pPr>
            <a:lvl9pPr marL="3886200" indent="-228600" eaLnBrk="0" fontAlgn="base" hangingPunct="0">
              <a:spcBef>
                <a:spcPct val="20000"/>
              </a:spcBef>
              <a:spcAft>
                <a:spcPct val="0"/>
              </a:spcAft>
              <a:defRPr sz="2000">
                <a:solidFill>
                  <a:schemeClr val="tx1"/>
                </a:solidFill>
                <a:latin typeface="OpenSymbol" pitchFamily="2" charset="0"/>
              </a:defRPr>
            </a:lvl9pPr>
          </a:lstStyle>
          <a:p>
            <a:pPr algn="ctr" eaLnBrk="0" fontAlgn="base" hangingPunct="0">
              <a:spcBef>
                <a:spcPct val="0"/>
              </a:spcBef>
              <a:spcAft>
                <a:spcPct val="0"/>
              </a:spcAft>
              <a:buFontTx/>
              <a:buNone/>
            </a:pPr>
            <a:r>
              <a:rPr lang="fr-FR" altLang="fr-FR" sz="2000" b="1" kern="1200" dirty="0" smtClean="0">
                <a:solidFill>
                  <a:srgbClr val="FFFFFF"/>
                </a:solidFill>
                <a:latin typeface="Trebuchet MS" pitchFamily="34" charset="0"/>
              </a:rPr>
              <a:t>CHANTIERS REGLEMENTAIRES - PLANNING</a:t>
            </a:r>
          </a:p>
        </p:txBody>
      </p:sp>
      <p:sp>
        <p:nvSpPr>
          <p:cNvPr id="34" name="Rectangle 33"/>
          <p:cNvSpPr/>
          <p:nvPr/>
        </p:nvSpPr>
        <p:spPr>
          <a:xfrm>
            <a:off x="3944887" y="5814218"/>
            <a:ext cx="3120844" cy="3571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Mission IGAS</a:t>
            </a:r>
          </a:p>
        </p:txBody>
      </p:sp>
      <p:sp>
        <p:nvSpPr>
          <p:cNvPr id="39" name="Rectangle 38"/>
          <p:cNvSpPr/>
          <p:nvPr/>
        </p:nvSpPr>
        <p:spPr>
          <a:xfrm>
            <a:off x="97928" y="5814217"/>
            <a:ext cx="1191121" cy="821601"/>
          </a:xfrm>
          <a:prstGeom prst="rect">
            <a:avLst/>
          </a:prstGeom>
          <a:solidFill>
            <a:srgbClr val="C7EDF5"/>
          </a:solidFill>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fr-FR" sz="1200" b="1" kern="1200" dirty="0">
                <a:solidFill>
                  <a:srgbClr val="000000"/>
                </a:solidFill>
              </a:rPr>
              <a:t>ECAP</a:t>
            </a:r>
          </a:p>
          <a:p>
            <a:pPr algn="ctr" eaLnBrk="0" fontAlgn="base" hangingPunct="0">
              <a:spcBef>
                <a:spcPct val="0"/>
              </a:spcBef>
              <a:spcAft>
                <a:spcPct val="0"/>
              </a:spcAft>
              <a:defRPr/>
            </a:pPr>
            <a:r>
              <a:rPr lang="fr-FR" sz="1050" b="1" i="1" kern="1200" dirty="0">
                <a:solidFill>
                  <a:srgbClr val="000000"/>
                </a:solidFill>
              </a:rPr>
              <a:t>(décret simple)</a:t>
            </a:r>
          </a:p>
        </p:txBody>
      </p:sp>
      <p:sp>
        <p:nvSpPr>
          <p:cNvPr id="40" name="Rectangle 39"/>
          <p:cNvSpPr/>
          <p:nvPr/>
        </p:nvSpPr>
        <p:spPr>
          <a:xfrm>
            <a:off x="1444141" y="4231848"/>
            <a:ext cx="2697237" cy="144107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smtClean="0">
                <a:solidFill>
                  <a:srgbClr val="000000"/>
                </a:solidFill>
              </a:rPr>
              <a:t>Réunions de travail avec les administrations concernées pour élaborer une V0 des décrets</a:t>
            </a:r>
            <a:endParaRPr lang="fr-FR" sz="1100" b="1" kern="1200" dirty="0">
              <a:solidFill>
                <a:srgbClr val="FF0000"/>
              </a:solidFill>
            </a:endParaRPr>
          </a:p>
        </p:txBody>
      </p:sp>
      <p:cxnSp>
        <p:nvCxnSpPr>
          <p:cNvPr id="30" name="Connecteur droit 29"/>
          <p:cNvCxnSpPr/>
          <p:nvPr/>
        </p:nvCxnSpPr>
        <p:spPr>
          <a:xfrm>
            <a:off x="7103580" y="658813"/>
            <a:ext cx="0" cy="6048375"/>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68281" y="4213999"/>
            <a:ext cx="1619662" cy="144107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Présentation de la V0 aux participants à la première phase de concertation OETH (partenaires sociaux / représentants des associations)</a:t>
            </a:r>
          </a:p>
        </p:txBody>
      </p:sp>
      <p:sp>
        <p:nvSpPr>
          <p:cNvPr id="41" name="Rectangle 40"/>
          <p:cNvSpPr/>
          <p:nvPr/>
        </p:nvSpPr>
        <p:spPr>
          <a:xfrm>
            <a:off x="5960939" y="4211968"/>
            <a:ext cx="1119262" cy="144107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Consultation obligatoires </a:t>
            </a:r>
            <a:r>
              <a:rPr lang="fr-FR" sz="1100" b="1" kern="1200" dirty="0" smtClean="0">
                <a:solidFill>
                  <a:srgbClr val="000000"/>
                </a:solidFill>
              </a:rPr>
              <a:t>(CNNCEFP*, </a:t>
            </a:r>
            <a:r>
              <a:rPr lang="fr-FR" sz="1100" b="1" kern="1200" dirty="0">
                <a:solidFill>
                  <a:srgbClr val="000000"/>
                </a:solidFill>
              </a:rPr>
              <a:t>CNCPH, CE…) et publication</a:t>
            </a:r>
          </a:p>
        </p:txBody>
      </p:sp>
      <p:sp>
        <p:nvSpPr>
          <p:cNvPr id="42" name="Rectangle 41"/>
          <p:cNvSpPr/>
          <p:nvPr/>
        </p:nvSpPr>
        <p:spPr>
          <a:xfrm>
            <a:off x="4269442" y="3165379"/>
            <a:ext cx="2796289" cy="94004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smtClean="0">
                <a:solidFill>
                  <a:srgbClr val="000000"/>
                </a:solidFill>
              </a:rPr>
              <a:t>Réunions de travail techniques avec les administrations et les opérateurs concernés</a:t>
            </a:r>
            <a:endParaRPr lang="fr-FR" sz="1100" b="1" kern="1200" dirty="0">
              <a:solidFill>
                <a:srgbClr val="FF0000"/>
              </a:solidFill>
            </a:endParaRPr>
          </a:p>
        </p:txBody>
      </p:sp>
      <p:sp>
        <p:nvSpPr>
          <p:cNvPr id="43" name="Rectangle 42"/>
          <p:cNvSpPr/>
          <p:nvPr/>
        </p:nvSpPr>
        <p:spPr>
          <a:xfrm>
            <a:off x="7113588" y="3148220"/>
            <a:ext cx="1511300" cy="94260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Consultation obligatoires </a:t>
            </a:r>
            <a:r>
              <a:rPr lang="fr-FR" sz="1100" b="1" kern="1200" dirty="0" smtClean="0">
                <a:solidFill>
                  <a:srgbClr val="000000"/>
                </a:solidFill>
              </a:rPr>
              <a:t>(</a:t>
            </a:r>
            <a:r>
              <a:rPr lang="fr-FR" sz="1100" b="1" kern="1200" dirty="0" smtClean="0">
                <a:solidFill>
                  <a:schemeClr val="tx1"/>
                </a:solidFill>
              </a:rPr>
              <a:t>CNNCEFP*, </a:t>
            </a:r>
            <a:r>
              <a:rPr lang="fr-FR" sz="1100" b="1" kern="1200" dirty="0" smtClean="0">
                <a:solidFill>
                  <a:srgbClr val="000000"/>
                </a:solidFill>
              </a:rPr>
              <a:t>CNCPH et CE ) </a:t>
            </a:r>
            <a:r>
              <a:rPr lang="fr-FR" sz="1100" b="1" kern="1200" dirty="0">
                <a:solidFill>
                  <a:srgbClr val="000000"/>
                </a:solidFill>
              </a:rPr>
              <a:t>et publication</a:t>
            </a:r>
          </a:p>
        </p:txBody>
      </p:sp>
      <p:cxnSp>
        <p:nvCxnSpPr>
          <p:cNvPr id="44" name="Connecteur droit 43"/>
          <p:cNvCxnSpPr/>
          <p:nvPr/>
        </p:nvCxnSpPr>
        <p:spPr>
          <a:xfrm>
            <a:off x="8588375" y="820393"/>
            <a:ext cx="73025" cy="5681662"/>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313040" y="6253232"/>
            <a:ext cx="3199135" cy="3825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Elaboration de propositions par les branches professionnelles</a:t>
            </a:r>
          </a:p>
        </p:txBody>
      </p:sp>
      <p:sp>
        <p:nvSpPr>
          <p:cNvPr id="46" name="Flèche droite 45"/>
          <p:cNvSpPr/>
          <p:nvPr/>
        </p:nvSpPr>
        <p:spPr>
          <a:xfrm>
            <a:off x="8624888" y="277813"/>
            <a:ext cx="1270000" cy="574675"/>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fr-FR" b="1" kern="1200" dirty="0">
                <a:solidFill>
                  <a:srgbClr val="000000"/>
                </a:solidFill>
              </a:rPr>
              <a:t>T3 2019</a:t>
            </a:r>
          </a:p>
        </p:txBody>
      </p:sp>
      <p:sp>
        <p:nvSpPr>
          <p:cNvPr id="47" name="Rectangle 46"/>
          <p:cNvSpPr/>
          <p:nvPr/>
        </p:nvSpPr>
        <p:spPr>
          <a:xfrm>
            <a:off x="8624888" y="5700712"/>
            <a:ext cx="1203325" cy="9413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a:solidFill>
                  <a:srgbClr val="000000"/>
                </a:solidFill>
              </a:rPr>
              <a:t>Elaboration du décret et consultation obligatoires </a:t>
            </a:r>
            <a:r>
              <a:rPr lang="fr-FR" sz="1100" b="1" kern="1200" dirty="0" smtClean="0">
                <a:solidFill>
                  <a:srgbClr val="000000"/>
                </a:solidFill>
              </a:rPr>
              <a:t>et </a:t>
            </a:r>
            <a:r>
              <a:rPr lang="fr-FR" sz="1100" b="1" kern="1200" dirty="0">
                <a:solidFill>
                  <a:srgbClr val="000000"/>
                </a:solidFill>
              </a:rPr>
              <a:t>publication</a:t>
            </a:r>
          </a:p>
        </p:txBody>
      </p:sp>
      <p:sp>
        <p:nvSpPr>
          <p:cNvPr id="32" name="Rectangle 31"/>
          <p:cNvSpPr/>
          <p:nvPr/>
        </p:nvSpPr>
        <p:spPr>
          <a:xfrm>
            <a:off x="2432719" y="2348880"/>
            <a:ext cx="3455223" cy="66132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smtClean="0">
                <a:solidFill>
                  <a:srgbClr val="000000"/>
                </a:solidFill>
              </a:rPr>
              <a:t>Réunions de travail </a:t>
            </a:r>
            <a:r>
              <a:rPr lang="fr-FR" sz="1100" b="1" kern="1200" dirty="0" smtClean="0">
                <a:solidFill>
                  <a:schemeClr val="tx1"/>
                </a:solidFill>
              </a:rPr>
              <a:t>techniques sur la prise en compte de </a:t>
            </a:r>
            <a:r>
              <a:rPr lang="fr-FR" sz="1100" b="1" kern="1200" dirty="0">
                <a:solidFill>
                  <a:schemeClr val="tx1"/>
                </a:solidFill>
              </a:rPr>
              <a:t>la sous-traitance avec </a:t>
            </a:r>
            <a:r>
              <a:rPr lang="fr-FR" sz="1100" b="1" kern="1200" dirty="0" smtClean="0">
                <a:solidFill>
                  <a:schemeClr val="tx1"/>
                </a:solidFill>
              </a:rPr>
              <a:t>les représentants des secteurs adapté et </a:t>
            </a:r>
            <a:r>
              <a:rPr lang="fr-FR" sz="1100" b="1" kern="1200" dirty="0" smtClean="0">
                <a:solidFill>
                  <a:srgbClr val="000000"/>
                </a:solidFill>
              </a:rPr>
              <a:t>protégé</a:t>
            </a:r>
            <a:endParaRPr lang="fr-FR" sz="1100" b="1" kern="1200" dirty="0">
              <a:solidFill>
                <a:srgbClr val="000000"/>
              </a:solidFill>
            </a:endParaRPr>
          </a:p>
        </p:txBody>
      </p:sp>
      <p:sp>
        <p:nvSpPr>
          <p:cNvPr id="52" name="Rectangle 51"/>
          <p:cNvSpPr/>
          <p:nvPr/>
        </p:nvSpPr>
        <p:spPr>
          <a:xfrm>
            <a:off x="7125262" y="4209206"/>
            <a:ext cx="1536138" cy="145736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fr-FR" sz="1100" b="1" kern="1200" dirty="0" smtClean="0">
                <a:solidFill>
                  <a:srgbClr val="000000"/>
                </a:solidFill>
              </a:rPr>
              <a:t>Elaboration d’un guide pratique pour les entreprises avec les représentants des partenaires sociaux et des associations</a:t>
            </a:r>
            <a:endParaRPr lang="fr-FR" sz="1100" b="1" kern="1200" dirty="0">
              <a:solidFill>
                <a:srgbClr val="000000"/>
              </a:solidFill>
            </a:endParaRPr>
          </a:p>
        </p:txBody>
      </p:sp>
      <p:sp>
        <p:nvSpPr>
          <p:cNvPr id="2" name="ZoneTexte 1"/>
          <p:cNvSpPr txBox="1"/>
          <p:nvPr/>
        </p:nvSpPr>
        <p:spPr>
          <a:xfrm>
            <a:off x="8661399" y="910646"/>
            <a:ext cx="1166813" cy="830997"/>
          </a:xfrm>
          <a:prstGeom prst="rect">
            <a:avLst/>
          </a:prstGeom>
          <a:noFill/>
        </p:spPr>
        <p:txBody>
          <a:bodyPr wrap="square" rtlCol="0">
            <a:spAutoFit/>
          </a:bodyPr>
          <a:lstStyle/>
          <a:p>
            <a:pPr eaLnBrk="0" fontAlgn="base" hangingPunct="0">
              <a:spcBef>
                <a:spcPct val="0"/>
              </a:spcBef>
              <a:spcAft>
                <a:spcPct val="0"/>
              </a:spcAft>
              <a:defRPr/>
            </a:pPr>
            <a:r>
              <a:rPr lang="fr-FR" sz="800" kern="1200" dirty="0"/>
              <a:t>*Commission nationale de la négociation collective, de l’emploi et de la formation professionnelle</a:t>
            </a:r>
            <a:endParaRPr lang="fr-FR" sz="800" kern="1200" dirty="0">
              <a:solidFill>
                <a:srgbClr val="FF0000"/>
              </a:solidFill>
            </a:endParaRPr>
          </a:p>
        </p:txBody>
      </p:sp>
    </p:spTree>
    <p:extLst>
      <p:ext uri="{BB962C8B-B14F-4D97-AF65-F5344CB8AC3E}">
        <p14:creationId xmlns:p14="http://schemas.microsoft.com/office/powerpoint/2010/main" val="134150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88504" y="4005064"/>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8504" y="1340768"/>
            <a:ext cx="6897085" cy="2400657"/>
          </a:xfrm>
          <a:prstGeom prst="rect">
            <a:avLst/>
          </a:prstGeom>
        </p:spPr>
        <p:txBody>
          <a:bodyPr wrap="square">
            <a:spAutoFit/>
          </a:bodyPr>
          <a:lstStyle/>
          <a:p>
            <a:pPr marL="514350" lvl="0" indent="-514350">
              <a:buClr>
                <a:srgbClr val="496391"/>
              </a:buClr>
              <a:buSzPct val="100000"/>
              <a:buFont typeface="+mj-lt"/>
              <a:buAutoNum type="arabicPeriod" startAt="2"/>
            </a:pPr>
            <a:r>
              <a:rPr lang="fr-FR" sz="3000" b="1" dirty="0">
                <a:solidFill>
                  <a:srgbClr val="073763"/>
                </a:solidFill>
                <a:latin typeface="Carlito" panose="020F0502020204030204" pitchFamily="34" charset="0"/>
                <a:ea typeface="Roboto"/>
                <a:cs typeface="Carlito" panose="020F0502020204030204" pitchFamily="34" charset="0"/>
                <a:sym typeface="Roboto"/>
              </a:rPr>
              <a:t>Présentation de la synthèse des ateliers des 25 et 26 </a:t>
            </a:r>
            <a:r>
              <a:rPr lang="fr-FR" sz="3000" b="1" dirty="0" smtClean="0">
                <a:solidFill>
                  <a:srgbClr val="073763"/>
                </a:solidFill>
                <a:latin typeface="Carlito" panose="020F0502020204030204" pitchFamily="34" charset="0"/>
                <a:ea typeface="Roboto"/>
                <a:cs typeface="Carlito" panose="020F0502020204030204" pitchFamily="34" charset="0"/>
                <a:sym typeface="Roboto"/>
              </a:rPr>
              <a:t>septembre</a:t>
            </a:r>
          </a:p>
          <a:p>
            <a:pPr marL="514350" lvl="0" indent="-514350">
              <a:buClr>
                <a:srgbClr val="496391"/>
              </a:buClr>
              <a:buSzPct val="100000"/>
              <a:buFont typeface="+mj-lt"/>
              <a:buAutoNum type="arabicPeriod" startAt="2"/>
            </a:pPr>
            <a:endParaRPr lang="fr-FR" sz="3000" b="1" dirty="0">
              <a:solidFill>
                <a:srgbClr val="073763"/>
              </a:solidFill>
              <a:latin typeface="Carlito" panose="020F0502020204030204" pitchFamily="34" charset="0"/>
              <a:ea typeface="Roboto"/>
              <a:cs typeface="Carlito" panose="020F0502020204030204" pitchFamily="34" charset="0"/>
              <a:sym typeface="Roboto"/>
            </a:endParaRPr>
          </a:p>
          <a:p>
            <a:pPr lvl="0">
              <a:buClr>
                <a:srgbClr val="496391"/>
              </a:buClr>
              <a:buSzPct val="100000"/>
            </a:pPr>
            <a:endParaRPr lang="fr-FR" sz="3000" b="1" dirty="0" smtClean="0">
              <a:solidFill>
                <a:srgbClr val="073763"/>
              </a:solidFill>
              <a:latin typeface="Carlito" panose="020F0502020204030204" pitchFamily="34" charset="0"/>
              <a:ea typeface="Roboto"/>
              <a:cs typeface="Carlito" panose="020F0502020204030204" pitchFamily="34" charset="0"/>
              <a:sym typeface="Roboto"/>
            </a:endParaRPr>
          </a:p>
          <a:p>
            <a:pPr lvl="0">
              <a:buClr>
                <a:srgbClr val="496391"/>
              </a:buClr>
              <a:buSzPct val="100000"/>
            </a:pPr>
            <a:r>
              <a:rPr lang="fr-FR" sz="3000" b="1" dirty="0" smtClean="0">
                <a:solidFill>
                  <a:srgbClr val="073763"/>
                </a:solidFill>
                <a:latin typeface="Carlito" panose="020F0502020204030204" pitchFamily="34" charset="0"/>
                <a:ea typeface="Roboto"/>
                <a:cs typeface="Carlito" panose="020F0502020204030204" pitchFamily="34" charset="0"/>
                <a:sym typeface="Roboto"/>
              </a:rPr>
              <a:t>Par la DITP </a:t>
            </a:r>
            <a:r>
              <a:rPr lang="fr-FR" sz="3000" b="1" dirty="0">
                <a:solidFill>
                  <a:srgbClr val="073763"/>
                </a:solidFill>
                <a:latin typeface="Carlito" panose="020F0502020204030204" pitchFamily="34" charset="0"/>
                <a:ea typeface="Roboto"/>
                <a:cs typeface="Carlito" panose="020F0502020204030204" pitchFamily="34" charset="0"/>
                <a:sym typeface="Roboto"/>
              </a:rPr>
              <a:t> </a:t>
            </a:r>
            <a:endParaRPr lang="fr-FR" sz="2400" dirty="0">
              <a:solidFill>
                <a:srgbClr val="073763"/>
              </a:solidFill>
              <a:latin typeface="Carlito" panose="020F0502020204030204" pitchFamily="34" charset="0"/>
              <a:ea typeface="Roboto"/>
              <a:cs typeface="Carlito" panose="020F0502020204030204" pitchFamily="34" charset="0"/>
              <a:sym typeface="Roboto"/>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16956"/>
          <a:stretch/>
        </p:blipFill>
        <p:spPr>
          <a:xfrm>
            <a:off x="7385589" y="1452086"/>
            <a:ext cx="2348880" cy="1950592"/>
          </a:xfrm>
          <a:prstGeom prst="rect">
            <a:avLst/>
          </a:prstGeom>
        </p:spPr>
      </p:pic>
    </p:spTree>
    <p:extLst>
      <p:ext uri="{BB962C8B-B14F-4D97-AF65-F5344CB8AC3E}">
        <p14:creationId xmlns:p14="http://schemas.microsoft.com/office/powerpoint/2010/main" val="223168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264684" y="142202"/>
            <a:ext cx="9453621" cy="838526"/>
          </a:xfrm>
          <a:prstGeom prst="rect">
            <a:avLst/>
          </a:prstGeom>
          <a:noFill/>
        </p:spPr>
        <p:txBody>
          <a:bodyPr wrap="square" lIns="68415" tIns="34208" rIns="68415" bIns="34208" rtlCol="0">
            <a:spAutoFit/>
          </a:bodyPr>
          <a:lstStyle/>
          <a:p>
            <a:r>
              <a:rPr lang="fr-FR" sz="2500" b="1" dirty="0">
                <a:solidFill>
                  <a:srgbClr val="061C6C"/>
                </a:solidFill>
                <a:latin typeface="Carlito" panose="020F0502020204030204" pitchFamily="34" charset="0"/>
                <a:cs typeface="Carlito" panose="020F0502020204030204" pitchFamily="34" charset="0"/>
              </a:rPr>
              <a:t>Retour sur les ateliers du 25 et 26 septembre </a:t>
            </a:r>
            <a:endParaRPr lang="fr-FR" sz="2500" b="1" dirty="0" smtClean="0">
              <a:solidFill>
                <a:srgbClr val="061C6C"/>
              </a:solidFill>
              <a:latin typeface="Carlito" panose="020F0502020204030204" pitchFamily="34" charset="0"/>
              <a:cs typeface="Carlito" panose="020F0502020204030204" pitchFamily="34" charset="0"/>
            </a:endParaRPr>
          </a:p>
          <a:p>
            <a:r>
              <a:rPr lang="fr-FR" sz="2500" b="1" dirty="0" smtClean="0">
                <a:solidFill>
                  <a:srgbClr val="061C6C"/>
                </a:solidFill>
                <a:latin typeface="Carlito" panose="020F0502020204030204" pitchFamily="34" charset="0"/>
                <a:cs typeface="Carlito" panose="020F0502020204030204" pitchFamily="34" charset="0"/>
              </a:rPr>
              <a:t>Les 3 </a:t>
            </a:r>
            <a:r>
              <a:rPr lang="fr-FR" sz="2500" b="1" dirty="0">
                <a:solidFill>
                  <a:srgbClr val="061C6C"/>
                </a:solidFill>
                <a:latin typeface="Carlito" panose="020F0502020204030204" pitchFamily="34" charset="0"/>
                <a:cs typeface="Carlito" panose="020F0502020204030204" pitchFamily="34" charset="0"/>
              </a:rPr>
              <a:t>moments de ruptures identifiés pour les </a:t>
            </a:r>
            <a:r>
              <a:rPr lang="fr-FR" sz="2500" b="1" dirty="0" smtClean="0">
                <a:solidFill>
                  <a:srgbClr val="061C6C"/>
                </a:solidFill>
                <a:latin typeface="Carlito" panose="020F0502020204030204" pitchFamily="34" charset="0"/>
                <a:cs typeface="Carlito" panose="020F0502020204030204" pitchFamily="34" charset="0"/>
              </a:rPr>
              <a:t>participants</a:t>
            </a:r>
            <a:endParaRPr lang="fr-FR" sz="2500" b="1" dirty="0">
              <a:solidFill>
                <a:srgbClr val="061C6C"/>
              </a:solidFill>
              <a:latin typeface="Carlito" panose="020F0502020204030204" pitchFamily="34" charset="0"/>
              <a:cs typeface="Carlito" panose="020F0502020204030204" pitchFamily="34" charset="0"/>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179030" y="1147380"/>
            <a:ext cx="4744480" cy="2308324"/>
          </a:xfrm>
          <a:prstGeom prst="rect">
            <a:avLst/>
          </a:prstGeom>
        </p:spPr>
        <p:txBody>
          <a:bodyPr wrap="square">
            <a:spAutoFit/>
          </a:bodyPr>
          <a:lstStyle/>
          <a:p>
            <a:r>
              <a:rPr lang="fr-FR" b="1" dirty="0">
                <a:latin typeface="Carlito" panose="020F0502020204030204" pitchFamily="34" charset="0"/>
                <a:cs typeface="Carlito" panose="020F0502020204030204" pitchFamily="34" charset="0"/>
              </a:rPr>
              <a:t>L’entrée dans la vie active pour le jeune en situation de handicap </a:t>
            </a:r>
            <a:r>
              <a:rPr lang="fr-FR" b="1" dirty="0" smtClean="0">
                <a:latin typeface="Carlito" panose="020F0502020204030204" pitchFamily="34" charset="0"/>
                <a:cs typeface="Carlito" panose="020F0502020204030204" pitchFamily="34" charset="0"/>
              </a:rPr>
              <a:t>:</a:t>
            </a:r>
          </a:p>
          <a:p>
            <a:endParaRPr lang="fr-FR" sz="1400" b="1"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a:latin typeface="Carlito" panose="020F0502020204030204" pitchFamily="34" charset="0"/>
                <a:cs typeface="Carlito" panose="020F0502020204030204" pitchFamily="34" charset="0"/>
              </a:rPr>
              <a:t>Un passage de relais entre le milieu de l’enseignement  secondaire professionnel protégé ou non et la vie active insuffisamment anticipé, ce qui est préjudiciable au </a:t>
            </a:r>
            <a:r>
              <a:rPr lang="fr-FR" sz="1400" dirty="0" smtClean="0">
                <a:latin typeface="Carlito" panose="020F0502020204030204" pitchFamily="34" charset="0"/>
                <a:cs typeface="Carlito" panose="020F0502020204030204" pitchFamily="34" charset="0"/>
              </a:rPr>
              <a:t>jeune ;</a:t>
            </a:r>
            <a:endParaRPr lang="fr-FR" sz="1400"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endParaRPr lang="fr-FR" sz="1400"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a:latin typeface="Carlito" panose="020F0502020204030204" pitchFamily="34" charset="0"/>
                <a:cs typeface="Carlito" panose="020F0502020204030204" pitchFamily="34" charset="0"/>
              </a:rPr>
              <a:t>Des MDPH qui ont encore du mal à jouer un 1er rôle d’orientation en matière  professionnelle et à identifier les impacts du handicap sur </a:t>
            </a:r>
            <a:r>
              <a:rPr lang="fr-FR" sz="1400" dirty="0" smtClean="0">
                <a:latin typeface="Carlito" panose="020F0502020204030204" pitchFamily="34" charset="0"/>
                <a:cs typeface="Carlito" panose="020F0502020204030204" pitchFamily="34" charset="0"/>
              </a:rPr>
              <a:t>l’employabilité.</a:t>
            </a:r>
            <a:endParaRPr lang="fr-FR" sz="1400" dirty="0">
              <a:latin typeface="Carlito" panose="020F0502020204030204" pitchFamily="34" charset="0"/>
              <a:cs typeface="Carlito" panose="020F0502020204030204" pitchFamily="34" charset="0"/>
            </a:endParaRPr>
          </a:p>
        </p:txBody>
      </p:sp>
      <p:sp>
        <p:nvSpPr>
          <p:cNvPr id="18" name="Rectangle 17"/>
          <p:cNvSpPr/>
          <p:nvPr/>
        </p:nvSpPr>
        <p:spPr>
          <a:xfrm>
            <a:off x="5127250" y="1112263"/>
            <a:ext cx="4477251" cy="2708434"/>
          </a:xfrm>
          <a:prstGeom prst="rect">
            <a:avLst/>
          </a:prstGeom>
        </p:spPr>
        <p:txBody>
          <a:bodyPr wrap="square">
            <a:spAutoFit/>
          </a:bodyPr>
          <a:lstStyle/>
          <a:p>
            <a:pPr algn="just"/>
            <a:r>
              <a:rPr lang="fr-FR" b="1" dirty="0">
                <a:latin typeface="Carlito" panose="020F0502020204030204" pitchFamily="34" charset="0"/>
                <a:cs typeface="Carlito" panose="020F0502020204030204" pitchFamily="34" charset="0"/>
              </a:rPr>
              <a:t>La recherche d’emploi </a:t>
            </a:r>
            <a:r>
              <a:rPr lang="fr-FR" sz="1400" b="1" dirty="0">
                <a:latin typeface="Carlito" panose="020F0502020204030204" pitchFamily="34" charset="0"/>
                <a:cs typeface="Carlito" panose="020F0502020204030204" pitchFamily="34" charset="0"/>
              </a:rPr>
              <a:t>: </a:t>
            </a:r>
            <a:endParaRPr lang="fr-FR" sz="1400" b="1" dirty="0" smtClean="0">
              <a:latin typeface="Carlito" panose="020F0502020204030204" pitchFamily="34" charset="0"/>
              <a:cs typeface="Carlito" panose="020F0502020204030204" pitchFamily="34" charset="0"/>
            </a:endParaRPr>
          </a:p>
          <a:p>
            <a:pPr algn="just"/>
            <a:endParaRPr lang="fr-FR" sz="1400" b="1"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smtClean="0">
                <a:latin typeface="Carlito" panose="020F0502020204030204" pitchFamily="34" charset="0"/>
                <a:cs typeface="Carlito" panose="020F0502020204030204" pitchFamily="34" charset="0"/>
              </a:rPr>
              <a:t>Des compétences </a:t>
            </a:r>
            <a:r>
              <a:rPr lang="fr-FR" sz="1400" dirty="0">
                <a:latin typeface="Carlito" panose="020F0502020204030204" pitchFamily="34" charset="0"/>
                <a:cs typeface="Carlito" panose="020F0502020204030204" pitchFamily="34" charset="0"/>
              </a:rPr>
              <a:t>insuffisantes de l’accompagnement dit de « droit commun » réalisé par Pôle emploi sur le </a:t>
            </a:r>
            <a:r>
              <a:rPr lang="fr-FR" sz="1400" dirty="0" smtClean="0">
                <a:latin typeface="Carlito" panose="020F0502020204030204" pitchFamily="34" charset="0"/>
                <a:cs typeface="Carlito" panose="020F0502020204030204" pitchFamily="34" charset="0"/>
              </a:rPr>
              <a:t>handicap : accueil des personnes en situation de handicap, diagnostic, connaissance des offres d’accompagnement spécifiques ;</a:t>
            </a:r>
          </a:p>
          <a:p>
            <a:pPr marL="285750" lvl="1" indent="-285750" algn="just">
              <a:buClr>
                <a:srgbClr val="10B4AC"/>
              </a:buClr>
              <a:buSzPct val="180000"/>
              <a:buFont typeface="Verdana" panose="020B0604030504040204" pitchFamily="34" charset="0"/>
              <a:buChar char="›"/>
            </a:pPr>
            <a:endParaRPr lang="fr-FR" sz="1400"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smtClean="0">
                <a:latin typeface="Carlito" panose="020F0502020204030204" pitchFamily="34" charset="0"/>
                <a:cs typeface="Carlito" panose="020F0502020204030204" pitchFamily="34" charset="0"/>
              </a:rPr>
              <a:t>Une coordination insuffisante entre les différents acteurs du service public de l’emploi : Pôle emploi, Cap emploi, Missions locales.</a:t>
            </a:r>
          </a:p>
          <a:p>
            <a:pPr marL="171450" indent="-171450" algn="just">
              <a:buFontTx/>
              <a:buChar char="-"/>
            </a:pPr>
            <a:endParaRPr lang="fr-FR" sz="1400" dirty="0">
              <a:latin typeface="Carlito" panose="020F0502020204030204" pitchFamily="34" charset="0"/>
              <a:cs typeface="Carlito" panose="020F0502020204030204" pitchFamily="34" charset="0"/>
            </a:endParaRPr>
          </a:p>
        </p:txBody>
      </p:sp>
      <p:sp>
        <p:nvSpPr>
          <p:cNvPr id="20" name="Rectangle 19"/>
          <p:cNvSpPr/>
          <p:nvPr/>
        </p:nvSpPr>
        <p:spPr>
          <a:xfrm>
            <a:off x="5204713" y="4014509"/>
            <a:ext cx="4525965" cy="2139047"/>
          </a:xfrm>
          <a:prstGeom prst="rect">
            <a:avLst/>
          </a:prstGeom>
          <a:solidFill>
            <a:srgbClr val="10B4AC"/>
          </a:solidFill>
        </p:spPr>
        <p:txBody>
          <a:bodyPr wrap="square">
            <a:spAutoFit/>
          </a:bodyPr>
          <a:lstStyle/>
          <a:p>
            <a:pPr indent="-184150">
              <a:spcBef>
                <a:spcPts val="1200"/>
              </a:spcBef>
              <a:spcAft>
                <a:spcPts val="1200"/>
              </a:spcAft>
            </a:pPr>
            <a:r>
              <a:rPr lang="fr-FR" sz="1600" b="1" i="1" dirty="0" smtClean="0">
                <a:solidFill>
                  <a:schemeClr val="bg1"/>
                </a:solidFill>
                <a:latin typeface="Trebuchet MS" panose="020B0603020202020204" pitchFamily="34" charset="0"/>
              </a:rPr>
              <a:t>Points-clés : </a:t>
            </a:r>
          </a:p>
          <a:p>
            <a:pPr marL="468312" indent="-285750">
              <a:spcAft>
                <a:spcPts val="600"/>
              </a:spcAft>
              <a:buSzPct val="180000"/>
              <a:buFont typeface="Verdana" panose="020B0604030504040204" pitchFamily="34" charset="0"/>
              <a:buChar char="›"/>
            </a:pPr>
            <a:r>
              <a:rPr lang="fr-FR" sz="1400" b="1" dirty="0" smtClean="0">
                <a:solidFill>
                  <a:schemeClr val="bg1"/>
                </a:solidFill>
                <a:latin typeface="Corbel" panose="020B0503020204020204" pitchFamily="34" charset="0"/>
              </a:rPr>
              <a:t>Un </a:t>
            </a:r>
            <a:r>
              <a:rPr lang="fr-FR" sz="1400" b="1" dirty="0">
                <a:solidFill>
                  <a:schemeClr val="bg1"/>
                </a:solidFill>
                <a:latin typeface="Corbel" panose="020B0503020204020204" pitchFamily="34" charset="0"/>
              </a:rPr>
              <a:t>sentiment général de </a:t>
            </a:r>
            <a:r>
              <a:rPr lang="fr-FR" sz="1400" b="1" dirty="0" smtClean="0">
                <a:solidFill>
                  <a:schemeClr val="bg1"/>
                </a:solidFill>
                <a:latin typeface="Corbel" panose="020B0503020204020204" pitchFamily="34" charset="0"/>
              </a:rPr>
              <a:t>perte de temps dans </a:t>
            </a:r>
            <a:r>
              <a:rPr lang="fr-FR" sz="1400" b="1" dirty="0">
                <a:solidFill>
                  <a:schemeClr val="bg1"/>
                </a:solidFill>
                <a:latin typeface="Corbel" panose="020B0503020204020204" pitchFamily="34" charset="0"/>
              </a:rPr>
              <a:t>les parcours </a:t>
            </a:r>
            <a:r>
              <a:rPr lang="fr-FR" sz="1400" b="1" dirty="0" smtClean="0">
                <a:solidFill>
                  <a:schemeClr val="bg1"/>
                </a:solidFill>
                <a:latin typeface="Corbel" panose="020B0503020204020204" pitchFamily="34" charset="0"/>
              </a:rPr>
              <a:t>généré </a:t>
            </a:r>
            <a:r>
              <a:rPr lang="fr-FR" sz="1400" b="1" dirty="0">
                <a:solidFill>
                  <a:schemeClr val="bg1"/>
                </a:solidFill>
                <a:latin typeface="Corbel" panose="020B0503020204020204" pitchFamily="34" charset="0"/>
              </a:rPr>
              <a:t>par la complexité administrative </a:t>
            </a:r>
            <a:r>
              <a:rPr lang="fr-FR" sz="1400" b="1" dirty="0" smtClean="0">
                <a:solidFill>
                  <a:schemeClr val="bg1"/>
                </a:solidFill>
                <a:latin typeface="Corbel" panose="020B0503020204020204" pitchFamily="34" charset="0"/>
              </a:rPr>
              <a:t>plus que par </a:t>
            </a:r>
            <a:r>
              <a:rPr lang="fr-FR" sz="1400" b="1" dirty="0">
                <a:solidFill>
                  <a:schemeClr val="bg1"/>
                </a:solidFill>
                <a:latin typeface="Corbel" panose="020B0503020204020204" pitchFamily="34" charset="0"/>
              </a:rPr>
              <a:t>la situation </a:t>
            </a:r>
            <a:r>
              <a:rPr lang="fr-FR" sz="1400" b="1" dirty="0" smtClean="0">
                <a:solidFill>
                  <a:schemeClr val="bg1"/>
                </a:solidFill>
                <a:latin typeface="Corbel" panose="020B0503020204020204" pitchFamily="34" charset="0"/>
              </a:rPr>
              <a:t>médicale ;</a:t>
            </a:r>
          </a:p>
          <a:p>
            <a:pPr marL="101600" indent="-285750">
              <a:spcAft>
                <a:spcPts val="600"/>
              </a:spcAft>
              <a:buSzPct val="180000"/>
              <a:buFont typeface="Verdana" panose="020B0604030504040204" pitchFamily="34" charset="0"/>
              <a:buChar char="›"/>
            </a:pPr>
            <a:endParaRPr lang="fr-FR" sz="600" b="1" dirty="0">
              <a:solidFill>
                <a:schemeClr val="bg1"/>
              </a:solidFill>
              <a:latin typeface="Corbel" panose="020B0503020204020204" pitchFamily="34" charset="0"/>
            </a:endParaRPr>
          </a:p>
          <a:p>
            <a:pPr marL="468312" lvl="1" indent="-285750">
              <a:spcAft>
                <a:spcPts val="600"/>
              </a:spcAft>
              <a:buSzPct val="180000"/>
              <a:buFont typeface="Verdana" panose="020B0604030504040204" pitchFamily="34" charset="0"/>
              <a:buChar char="›"/>
            </a:pPr>
            <a:r>
              <a:rPr lang="fr-FR" sz="1400" b="1" dirty="0">
                <a:solidFill>
                  <a:schemeClr val="bg1"/>
                </a:solidFill>
                <a:latin typeface="Corbel" panose="020B0503020204020204" pitchFamily="34" charset="0"/>
              </a:rPr>
              <a:t>Une MDPH qui peine à jouer son rôle d’ensemblier / de point d’entrée du parcours, sur le volet insertion </a:t>
            </a:r>
            <a:r>
              <a:rPr lang="fr-FR" sz="1400" b="1" dirty="0" smtClean="0">
                <a:solidFill>
                  <a:schemeClr val="bg1"/>
                </a:solidFill>
                <a:latin typeface="Corbel" panose="020B0503020204020204" pitchFamily="34" charset="0"/>
              </a:rPr>
              <a:t>professionnelle.</a:t>
            </a:r>
            <a:endParaRPr lang="fr-FR" sz="1400" b="1" dirty="0">
              <a:solidFill>
                <a:schemeClr val="bg1"/>
              </a:solidFill>
              <a:latin typeface="Corbel" panose="020B0503020204020204" pitchFamily="34" charset="0"/>
            </a:endParaRPr>
          </a:p>
          <a:p>
            <a:pPr marL="101600" lvl="1" indent="-285750">
              <a:spcAft>
                <a:spcPts val="600"/>
              </a:spcAft>
              <a:buSzPct val="180000"/>
              <a:buFont typeface="Verdana" panose="020B0604030504040204" pitchFamily="34" charset="0"/>
              <a:buChar char="›"/>
            </a:pPr>
            <a:endParaRPr lang="fr-FR" sz="200" dirty="0" smtClean="0">
              <a:solidFill>
                <a:schemeClr val="bg1"/>
              </a:solidFill>
              <a:latin typeface="Corbel" panose="020B0503020204020204" pitchFamily="34" charset="0"/>
            </a:endParaRPr>
          </a:p>
        </p:txBody>
      </p:sp>
      <p:sp>
        <p:nvSpPr>
          <p:cNvPr id="22" name="Rectangle 21"/>
          <p:cNvSpPr/>
          <p:nvPr/>
        </p:nvSpPr>
        <p:spPr>
          <a:xfrm>
            <a:off x="179030" y="3887363"/>
            <a:ext cx="4744480" cy="2739211"/>
          </a:xfrm>
          <a:prstGeom prst="rect">
            <a:avLst/>
          </a:prstGeom>
        </p:spPr>
        <p:txBody>
          <a:bodyPr wrap="square">
            <a:spAutoFit/>
          </a:bodyPr>
          <a:lstStyle/>
          <a:p>
            <a:pPr algn="just"/>
            <a:r>
              <a:rPr lang="fr-FR" b="1" dirty="0">
                <a:latin typeface="Carlito" panose="020F0502020204030204" pitchFamily="34" charset="0"/>
                <a:cs typeface="Carlito" panose="020F0502020204030204" pitchFamily="34" charset="0"/>
              </a:rPr>
              <a:t>Le licenciement pour inaptitude/ reconversion professionnelle</a:t>
            </a:r>
          </a:p>
          <a:p>
            <a:pPr algn="just"/>
            <a:endParaRPr lang="fr-FR" sz="1400" b="1"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a:latin typeface="Carlito" panose="020F0502020204030204" pitchFamily="34" charset="0"/>
                <a:cs typeface="Carlito" panose="020F0502020204030204" pitchFamily="34" charset="0"/>
              </a:rPr>
              <a:t>Des actions et des réponses insuffisantes en cas d’arrêts maladie répétés/prolongés pour anticiper des situations à risque ;</a:t>
            </a:r>
          </a:p>
          <a:p>
            <a:pPr marL="285750" lvl="1" indent="-285750" algn="just">
              <a:buClr>
                <a:srgbClr val="10B4AC"/>
              </a:buClr>
              <a:buSzPct val="180000"/>
              <a:buFont typeface="Verdana" panose="020B0604030504040204" pitchFamily="34" charset="0"/>
              <a:buChar char="›"/>
            </a:pPr>
            <a:endParaRPr lang="fr-FR" sz="1400"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a:latin typeface="Carlito" panose="020F0502020204030204" pitchFamily="34" charset="0"/>
                <a:cs typeface="Carlito" panose="020F0502020204030204" pitchFamily="34" charset="0"/>
              </a:rPr>
              <a:t>Une coordination entre les services de santé au travail et la sécurité sociale inexistante ou trop complexe ;</a:t>
            </a:r>
          </a:p>
          <a:p>
            <a:pPr marL="285750" lvl="1" indent="-285750" algn="just">
              <a:buClr>
                <a:srgbClr val="10B4AC"/>
              </a:buClr>
              <a:buSzPct val="180000"/>
              <a:buFont typeface="Verdana" panose="020B0604030504040204" pitchFamily="34" charset="0"/>
              <a:buChar char="›"/>
            </a:pPr>
            <a:endParaRPr lang="fr-FR" sz="1400" dirty="0">
              <a:latin typeface="Carlito" panose="020F0502020204030204" pitchFamily="34" charset="0"/>
              <a:cs typeface="Carlito" panose="020F0502020204030204" pitchFamily="34" charset="0"/>
            </a:endParaRPr>
          </a:p>
          <a:p>
            <a:pPr marL="285750" lvl="1" indent="-285750" algn="just">
              <a:buClr>
                <a:srgbClr val="10B4AC"/>
              </a:buClr>
              <a:buSzPct val="180000"/>
              <a:buFont typeface="Verdana" panose="020B0604030504040204" pitchFamily="34" charset="0"/>
              <a:buChar char="›"/>
            </a:pPr>
            <a:r>
              <a:rPr lang="fr-FR" sz="1400" dirty="0">
                <a:latin typeface="Carlito" panose="020F0502020204030204" pitchFamily="34" charset="0"/>
                <a:cs typeface="Carlito" panose="020F0502020204030204" pitchFamily="34" charset="0"/>
              </a:rPr>
              <a:t>Une insuffisance d’options de « rebonds rapides » à </a:t>
            </a:r>
            <a:r>
              <a:rPr lang="fr-FR" sz="1400" dirty="0" smtClean="0">
                <a:latin typeface="Carlito" panose="020F0502020204030204" pitchFamily="34" charset="0"/>
                <a:cs typeface="Carlito" panose="020F0502020204030204" pitchFamily="34" charset="0"/>
              </a:rPr>
              <a:t>proposer</a:t>
            </a:r>
            <a:endParaRPr lang="fr-FR" sz="1400" dirty="0">
              <a:latin typeface="Carlito" panose="020F0502020204030204" pitchFamily="34" charset="0"/>
              <a:cs typeface="Carlito" panose="020F0502020204030204" pitchFamily="34" charset="0"/>
            </a:endParaRPr>
          </a:p>
        </p:txBody>
      </p:sp>
    </p:spTree>
    <p:extLst>
      <p:ext uri="{BB962C8B-B14F-4D97-AF65-F5344CB8AC3E}">
        <p14:creationId xmlns:p14="http://schemas.microsoft.com/office/powerpoint/2010/main" val="169303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452379" y="188672"/>
            <a:ext cx="9453621" cy="838526"/>
          </a:xfrm>
          <a:prstGeom prst="rect">
            <a:avLst/>
          </a:prstGeom>
          <a:noFill/>
        </p:spPr>
        <p:txBody>
          <a:bodyPr wrap="square" lIns="68415" tIns="34208" rIns="68415" bIns="34208" rtlCol="0">
            <a:spAutoFit/>
          </a:bodyPr>
          <a:lstStyle/>
          <a:p>
            <a:r>
              <a:rPr lang="fr-FR" sz="2500" b="1" dirty="0" smtClean="0">
                <a:solidFill>
                  <a:srgbClr val="061C6C"/>
                </a:solidFill>
                <a:latin typeface="Carlito" panose="020F0502020204030204" pitchFamily="34" charset="0"/>
                <a:cs typeface="Carlito" panose="020F0502020204030204" pitchFamily="34" charset="0"/>
              </a:rPr>
              <a:t>Retour sur les ateliers du 25 et 26 septembre </a:t>
            </a:r>
          </a:p>
          <a:p>
            <a:r>
              <a:rPr lang="fr-FR" sz="2500" b="1" dirty="0" smtClean="0">
                <a:solidFill>
                  <a:srgbClr val="061C6C"/>
                </a:solidFill>
                <a:latin typeface="Carlito" panose="020F0502020204030204" pitchFamily="34" charset="0"/>
                <a:cs typeface="Carlito" panose="020F0502020204030204" pitchFamily="34" charset="0"/>
              </a:rPr>
              <a:t>Les leviers pour agir </a:t>
            </a:r>
            <a:endParaRPr lang="fr-FR" sz="2500" b="1" dirty="0">
              <a:solidFill>
                <a:srgbClr val="061C6C"/>
              </a:solidFill>
              <a:latin typeface="Carlito" panose="020F0502020204030204" pitchFamily="34" charset="0"/>
              <a:cs typeface="Carlito" panose="020F0502020204030204" pitchFamily="34" charset="0"/>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1565310" y="1119531"/>
            <a:ext cx="7776864" cy="4616648"/>
          </a:xfrm>
          <a:prstGeom prst="rect">
            <a:avLst/>
          </a:prstGeom>
        </p:spPr>
        <p:txBody>
          <a:bodyPr wrap="square">
            <a:spAutoFit/>
          </a:bodyPr>
          <a:lstStyle/>
          <a:p>
            <a:pPr marL="457200" lvl="1" indent="-457200" algn="just">
              <a:buClr>
                <a:srgbClr val="10B4AC"/>
              </a:buClr>
              <a:buSzPct val="180000"/>
              <a:buFont typeface="+mj-lt"/>
              <a:buAutoNum type="arabicPeriod"/>
            </a:pPr>
            <a:r>
              <a:rPr lang="fr-FR" sz="1800" b="1" dirty="0" smtClean="0">
                <a:latin typeface="Carlito" panose="020F0502020204030204" pitchFamily="34" charset="0"/>
                <a:cs typeface="Carlito" panose="020F0502020204030204" pitchFamily="34" charset="0"/>
              </a:rPr>
              <a:t>Faire </a:t>
            </a:r>
            <a:r>
              <a:rPr lang="fr-FR" sz="1800" b="1" dirty="0">
                <a:latin typeface="Carlito" panose="020F0502020204030204" pitchFamily="34" charset="0"/>
                <a:cs typeface="Carlito" panose="020F0502020204030204" pitchFamily="34" charset="0"/>
              </a:rPr>
              <a:t>(plus) simple </a:t>
            </a:r>
            <a:r>
              <a:rPr lang="fr-FR" sz="1800" b="1" dirty="0" smtClean="0">
                <a:latin typeface="Carlito" panose="020F0502020204030204" pitchFamily="34" charset="0"/>
                <a:cs typeface="Carlito" panose="020F0502020204030204" pitchFamily="34" charset="0"/>
              </a:rPr>
              <a:t>! : </a:t>
            </a:r>
            <a:r>
              <a:rPr lang="fr-FR" sz="1400" i="1" dirty="0" smtClean="0">
                <a:latin typeface="Carlito" panose="020F0502020204030204" pitchFamily="34" charset="0"/>
                <a:cs typeface="Carlito" panose="020F0502020204030204" pitchFamily="34" charset="0"/>
              </a:rPr>
              <a:t>un numéro unique d’identification, plus d’accessibilité à son dossier MDPH, un guichet unique au niveau territorial, un rôle accru du médecin du travail, proroger les durées d’attribution des RQTH, etc.</a:t>
            </a:r>
          </a:p>
          <a:p>
            <a:pPr marL="457200" lvl="1" indent="-457200" algn="just">
              <a:buClr>
                <a:srgbClr val="10B4AC"/>
              </a:buClr>
              <a:buSzPct val="180000"/>
              <a:buFont typeface="+mj-lt"/>
              <a:buAutoNum type="arabicPeriod"/>
            </a:pPr>
            <a:endParaRPr lang="fr-FR" sz="1800" i="1" dirty="0" smtClean="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a:pPr>
            <a:r>
              <a:rPr lang="fr-FR" sz="1800" b="1" dirty="0" smtClean="0">
                <a:latin typeface="Carlito" panose="020F0502020204030204" pitchFamily="34" charset="0"/>
                <a:cs typeface="Carlito" panose="020F0502020204030204" pitchFamily="34" charset="0"/>
              </a:rPr>
              <a:t>Faire </a:t>
            </a:r>
            <a:r>
              <a:rPr lang="fr-FR" sz="1800" b="1" dirty="0">
                <a:latin typeface="Carlito" panose="020F0502020204030204" pitchFamily="34" charset="0"/>
                <a:cs typeface="Carlito" panose="020F0502020204030204" pitchFamily="34" charset="0"/>
              </a:rPr>
              <a:t>évoluer l’offre de </a:t>
            </a:r>
            <a:r>
              <a:rPr lang="fr-FR" sz="1800" b="1" dirty="0" smtClean="0">
                <a:latin typeface="Carlito" panose="020F0502020204030204" pitchFamily="34" charset="0"/>
                <a:cs typeface="Carlito" panose="020F0502020204030204" pitchFamily="34" charset="0"/>
              </a:rPr>
              <a:t>service : </a:t>
            </a:r>
            <a:r>
              <a:rPr lang="fr-FR" sz="1400" i="1" dirty="0">
                <a:latin typeface="Carlito" panose="020F0502020204030204" pitchFamily="34" charset="0"/>
                <a:cs typeface="Carlito" panose="020F0502020204030204" pitchFamily="34" charset="0"/>
              </a:rPr>
              <a:t>associer les usagers dans la conception, rapprocher l’offre de service des secteurs publics et privés, généraliser la logique de référent extérieur à l’entreprise pour le TH et l’entreprise, développer une offre de service spécifique TPE-PME, etc</a:t>
            </a:r>
            <a:r>
              <a:rPr lang="fr-FR" sz="1400" i="1" dirty="0" smtClean="0">
                <a:latin typeface="Carlito" panose="020F0502020204030204" pitchFamily="34" charset="0"/>
                <a:cs typeface="Carlito" panose="020F0502020204030204" pitchFamily="34" charset="0"/>
              </a:rPr>
              <a:t>.</a:t>
            </a:r>
          </a:p>
          <a:p>
            <a:pPr marL="457200" lvl="1" indent="-457200" algn="just">
              <a:buClr>
                <a:srgbClr val="10B4AC"/>
              </a:buClr>
              <a:buSzPct val="180000"/>
              <a:buFont typeface="+mj-lt"/>
              <a:buAutoNum type="arabicPeriod"/>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a:pPr>
            <a:r>
              <a:rPr lang="fr-FR" sz="1800" b="1" dirty="0" smtClean="0">
                <a:latin typeface="Carlito" panose="020F0502020204030204" pitchFamily="34" charset="0"/>
                <a:cs typeface="Carlito" panose="020F0502020204030204" pitchFamily="34" charset="0"/>
              </a:rPr>
              <a:t>Préparer </a:t>
            </a:r>
            <a:r>
              <a:rPr lang="fr-FR" sz="1800" b="1" dirty="0">
                <a:latin typeface="Carlito" panose="020F0502020204030204" pitchFamily="34" charset="0"/>
                <a:cs typeface="Carlito" panose="020F0502020204030204" pitchFamily="34" charset="0"/>
              </a:rPr>
              <a:t>les jeunes à la vie </a:t>
            </a:r>
            <a:r>
              <a:rPr lang="fr-FR" sz="1800" b="1" dirty="0" smtClean="0">
                <a:latin typeface="Carlito" panose="020F0502020204030204" pitchFamily="34" charset="0"/>
                <a:cs typeface="Carlito" panose="020F0502020204030204" pitchFamily="34" charset="0"/>
              </a:rPr>
              <a:t>active : </a:t>
            </a:r>
            <a:r>
              <a:rPr lang="fr-FR" sz="1400" i="1" dirty="0">
                <a:latin typeface="Carlito" panose="020F0502020204030204" pitchFamily="34" charset="0"/>
                <a:cs typeface="Carlito" panose="020F0502020204030204" pitchFamily="34" charset="0"/>
              </a:rPr>
              <a:t>mieux former les professionnels de l’enseignement supérieur, mieux informer les jeunes avant leur sortie du système secondaire, créer des </a:t>
            </a:r>
            <a:r>
              <a:rPr lang="fr-FR" sz="1400" i="1" dirty="0" smtClean="0">
                <a:latin typeface="Carlito" panose="020F0502020204030204" pitchFamily="34" charset="0"/>
                <a:cs typeface="Carlito" panose="020F0502020204030204" pitchFamily="34" charset="0"/>
              </a:rPr>
              <a:t>passerelles</a:t>
            </a:r>
          </a:p>
          <a:p>
            <a:pPr marL="457200" lvl="1" indent="-457200" algn="just">
              <a:buClr>
                <a:srgbClr val="10B4AC"/>
              </a:buClr>
              <a:buSzPct val="180000"/>
              <a:buFont typeface="+mj-lt"/>
              <a:buAutoNum type="arabicPeriod"/>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a:pPr>
            <a:r>
              <a:rPr lang="fr-FR" sz="1800" b="1" dirty="0" smtClean="0">
                <a:latin typeface="Carlito" panose="020F0502020204030204" pitchFamily="34" charset="0"/>
                <a:cs typeface="Carlito" panose="020F0502020204030204" pitchFamily="34" charset="0"/>
              </a:rPr>
              <a:t>Créer </a:t>
            </a:r>
            <a:r>
              <a:rPr lang="fr-FR" sz="1800" b="1" dirty="0">
                <a:latin typeface="Carlito" panose="020F0502020204030204" pitchFamily="34" charset="0"/>
                <a:cs typeface="Carlito" panose="020F0502020204030204" pitchFamily="34" charset="0"/>
              </a:rPr>
              <a:t>un contexte favorable au recrutement des personnes en situation de </a:t>
            </a:r>
            <a:r>
              <a:rPr lang="fr-FR" sz="1800" b="1" dirty="0" smtClean="0">
                <a:latin typeface="Carlito" panose="020F0502020204030204" pitchFamily="34" charset="0"/>
                <a:cs typeface="Carlito" panose="020F0502020204030204" pitchFamily="34" charset="0"/>
              </a:rPr>
              <a:t>handicap : </a:t>
            </a:r>
            <a:r>
              <a:rPr lang="fr-FR" sz="1400" i="1" dirty="0">
                <a:latin typeface="Carlito" panose="020F0502020204030204" pitchFamily="34" charset="0"/>
                <a:cs typeface="Carlito" panose="020F0502020204030204" pitchFamily="34" charset="0"/>
              </a:rPr>
              <a:t>renforcer le rôle des branches et travailler avec elles et les OPCA pour mutualiser des services aux employeurs et particuliers, orienter les dispositifs de suivi vers des objectifs de résultats évaluables, etc. </a:t>
            </a:r>
            <a:endParaRPr lang="fr-FR" sz="1400" i="1" dirty="0" smtClean="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a:pPr>
            <a:r>
              <a:rPr lang="fr-FR" sz="1800" b="1" dirty="0" smtClean="0">
                <a:latin typeface="Carlito" panose="020F0502020204030204" pitchFamily="34" charset="0"/>
                <a:cs typeface="Carlito" panose="020F0502020204030204" pitchFamily="34" charset="0"/>
              </a:rPr>
              <a:t>Valoriser </a:t>
            </a:r>
            <a:r>
              <a:rPr lang="fr-FR" sz="1800" b="1" dirty="0">
                <a:latin typeface="Carlito" panose="020F0502020204030204" pitchFamily="34" charset="0"/>
                <a:cs typeface="Carlito" panose="020F0502020204030204" pitchFamily="34" charset="0"/>
              </a:rPr>
              <a:t>l’engagement des </a:t>
            </a:r>
            <a:r>
              <a:rPr lang="fr-FR" sz="1800" b="1" dirty="0" smtClean="0">
                <a:latin typeface="Carlito" panose="020F0502020204030204" pitchFamily="34" charset="0"/>
                <a:cs typeface="Carlito" panose="020F0502020204030204" pitchFamily="34" charset="0"/>
              </a:rPr>
              <a:t>entreprises : </a:t>
            </a:r>
            <a:r>
              <a:rPr lang="fr-FR" sz="1400" i="1" dirty="0" smtClean="0">
                <a:latin typeface="Carlito" panose="020F0502020204030204" pitchFamily="34" charset="0"/>
                <a:cs typeface="Carlito" panose="020F0502020204030204" pitchFamily="34" charset="0"/>
              </a:rPr>
              <a:t>développer la formation interne, reconnaître les entreprises « </a:t>
            </a:r>
            <a:r>
              <a:rPr lang="fr-FR" sz="1400" i="1" dirty="0" err="1" smtClean="0">
                <a:latin typeface="Carlito" panose="020F0502020204030204" pitchFamily="34" charset="0"/>
                <a:cs typeface="Carlito" panose="020F0502020204030204" pitchFamily="34" charset="0"/>
              </a:rPr>
              <a:t>handi</a:t>
            </a:r>
            <a:r>
              <a:rPr lang="fr-FR" sz="1400" i="1" dirty="0" smtClean="0">
                <a:latin typeface="Carlito" panose="020F0502020204030204" pitchFamily="34" charset="0"/>
                <a:cs typeface="Carlito" panose="020F0502020204030204" pitchFamily="34" charset="0"/>
              </a:rPr>
              <a:t>-accueillantes », communiquer sur les actions, proposer un mécanisme incitatif en cas de dépassement des 6%, etc. </a:t>
            </a:r>
            <a:endParaRPr lang="fr-FR" sz="1800" b="1" dirty="0" smtClean="0">
              <a:latin typeface="Carlito" panose="020F0502020204030204" pitchFamily="34" charset="0"/>
              <a:cs typeface="Carlito" panose="020F0502020204030204" pitchFamily="34" charset="0"/>
            </a:endParaRP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b="15797"/>
          <a:stretch/>
        </p:blipFill>
        <p:spPr>
          <a:xfrm>
            <a:off x="-51556" y="1108781"/>
            <a:ext cx="1800200" cy="1515821"/>
          </a:xfrm>
          <a:prstGeom prst="rect">
            <a:avLst/>
          </a:prstGeom>
        </p:spPr>
      </p:pic>
    </p:spTree>
    <p:extLst>
      <p:ext uri="{BB962C8B-B14F-4D97-AF65-F5344CB8AC3E}">
        <p14:creationId xmlns:p14="http://schemas.microsoft.com/office/powerpoint/2010/main" val="3895900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457112" y="204297"/>
            <a:ext cx="9453621" cy="838526"/>
          </a:xfrm>
          <a:prstGeom prst="rect">
            <a:avLst/>
          </a:prstGeom>
          <a:noFill/>
        </p:spPr>
        <p:txBody>
          <a:bodyPr wrap="square" lIns="68415" tIns="34208" rIns="68415" bIns="34208" rtlCol="0">
            <a:spAutoFit/>
          </a:bodyPr>
          <a:lstStyle/>
          <a:p>
            <a:r>
              <a:rPr lang="fr-FR" sz="2500" b="1" dirty="0">
                <a:solidFill>
                  <a:srgbClr val="061C6C"/>
                </a:solidFill>
                <a:latin typeface="Carlito" panose="020F0502020204030204" pitchFamily="34" charset="0"/>
                <a:cs typeface="Carlito" panose="020F0502020204030204" pitchFamily="34" charset="0"/>
              </a:rPr>
              <a:t>Retour sur les ateliers du 25 et 26 septembre </a:t>
            </a:r>
          </a:p>
          <a:p>
            <a:r>
              <a:rPr lang="fr-FR" sz="2500" b="1" dirty="0">
                <a:solidFill>
                  <a:srgbClr val="061C6C"/>
                </a:solidFill>
                <a:latin typeface="Carlito" panose="020F0502020204030204" pitchFamily="34" charset="0"/>
                <a:cs typeface="Carlito" panose="020F0502020204030204" pitchFamily="34" charset="0"/>
              </a:rPr>
              <a:t>Les leviers pour agir </a:t>
            </a: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1568624" y="1112838"/>
            <a:ext cx="7776864" cy="4985980"/>
          </a:xfrm>
          <a:prstGeom prst="rect">
            <a:avLst/>
          </a:prstGeom>
        </p:spPr>
        <p:txBody>
          <a:bodyPr wrap="square">
            <a:spAutoFit/>
          </a:bodyPr>
          <a:lstStyle/>
          <a:p>
            <a:pPr marL="457200" lvl="1" indent="-457200" algn="just">
              <a:buClr>
                <a:srgbClr val="10B4AC"/>
              </a:buClr>
              <a:buSzPct val="180000"/>
              <a:buFont typeface="+mj-lt"/>
              <a:buAutoNum type="arabicPeriod" startAt="6"/>
            </a:pPr>
            <a:r>
              <a:rPr lang="fr-FR" sz="1800" b="1" dirty="0">
                <a:latin typeface="Carlito" panose="020F0502020204030204" pitchFamily="34" charset="0"/>
                <a:cs typeface="Carlito" panose="020F0502020204030204" pitchFamily="34" charset="0"/>
              </a:rPr>
              <a:t>Lever les freins au recrutement : </a:t>
            </a:r>
            <a:r>
              <a:rPr lang="fr-FR" sz="1400" i="1" dirty="0" smtClean="0">
                <a:latin typeface="Carlito" panose="020F0502020204030204" pitchFamily="34" charset="0"/>
                <a:cs typeface="Carlito" panose="020F0502020204030204" pitchFamily="34" charset="0"/>
              </a:rPr>
              <a:t>faciliter la reconnaissance et validation des acquis de l’expérience, rapprocher les Cap emploi et </a:t>
            </a:r>
            <a:r>
              <a:rPr lang="fr-FR" sz="1400" i="1" dirty="0" err="1" smtClean="0">
                <a:latin typeface="Carlito" panose="020F0502020204030204" pitchFamily="34" charset="0"/>
                <a:cs typeface="Carlito" panose="020F0502020204030204" pitchFamily="34" charset="0"/>
              </a:rPr>
              <a:t>Sameth</a:t>
            </a:r>
            <a:r>
              <a:rPr lang="fr-FR" sz="1400" i="1" dirty="0" smtClean="0">
                <a:latin typeface="Carlito" panose="020F0502020204030204" pitchFamily="34" charset="0"/>
                <a:cs typeface="Carlito" panose="020F0502020204030204" pitchFamily="34" charset="0"/>
              </a:rPr>
              <a:t>, faire progresser Pôle emploi sur plusieurs aspects, mettre en place une plateforme dédiée pour l’emploi</a:t>
            </a:r>
          </a:p>
          <a:p>
            <a:pPr marL="457200" lvl="1" indent="-457200" algn="just">
              <a:buClr>
                <a:srgbClr val="10B4AC"/>
              </a:buClr>
              <a:buSzPct val="180000"/>
              <a:buFont typeface="+mj-lt"/>
              <a:buAutoNum type="arabicPeriod" startAt="6"/>
            </a:pPr>
            <a:endParaRPr lang="fr-FR" sz="1800" b="1" dirty="0" smtClean="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startAt="6"/>
            </a:pPr>
            <a:r>
              <a:rPr lang="fr-FR" sz="1800" b="1" dirty="0" smtClean="0">
                <a:latin typeface="Carlito" panose="020F0502020204030204" pitchFamily="34" charset="0"/>
                <a:cs typeface="Carlito" panose="020F0502020204030204" pitchFamily="34" charset="0"/>
              </a:rPr>
              <a:t>Renforcer </a:t>
            </a:r>
            <a:r>
              <a:rPr lang="fr-FR" sz="1800" b="1" dirty="0">
                <a:latin typeface="Carlito" panose="020F0502020204030204" pitchFamily="34" charset="0"/>
                <a:cs typeface="Carlito" panose="020F0502020204030204" pitchFamily="34" charset="0"/>
              </a:rPr>
              <a:t>la coordination des </a:t>
            </a:r>
            <a:r>
              <a:rPr lang="fr-FR" sz="1800" b="1" dirty="0" smtClean="0">
                <a:latin typeface="Carlito" panose="020F0502020204030204" pitchFamily="34" charset="0"/>
                <a:cs typeface="Carlito" panose="020F0502020204030204" pitchFamily="34" charset="0"/>
              </a:rPr>
              <a:t>acteurs </a:t>
            </a:r>
            <a:r>
              <a:rPr lang="fr-FR" sz="1400" i="1" dirty="0">
                <a:latin typeface="Carlito" panose="020F0502020204030204" pitchFamily="34" charset="0"/>
                <a:cs typeface="Carlito" panose="020F0502020204030204" pitchFamily="34" charset="0"/>
              </a:rPr>
              <a:t>: réaliser un diagnostic unique pour le TH pour évaluer ses compétences et mieux l’orienter, développer des </a:t>
            </a:r>
            <a:r>
              <a:rPr lang="fr-FR" sz="1400" i="1" dirty="0" smtClean="0">
                <a:latin typeface="Carlito" panose="020F0502020204030204" pitchFamily="34" charset="0"/>
                <a:cs typeface="Carlito" panose="020F0502020204030204" pitchFamily="34" charset="0"/>
              </a:rPr>
              <a:t>viviers </a:t>
            </a:r>
            <a:r>
              <a:rPr lang="fr-FR" sz="1400" i="1" dirty="0">
                <a:latin typeface="Carlito" panose="020F0502020204030204" pitchFamily="34" charset="0"/>
                <a:cs typeface="Carlito" panose="020F0502020204030204" pitchFamily="34" charset="0"/>
              </a:rPr>
              <a:t>partagés à l’échelle d’un bassin d’emploi/secteur pour faciliter l’identification de profils par les </a:t>
            </a:r>
            <a:r>
              <a:rPr lang="fr-FR" sz="1400" i="1" dirty="0" smtClean="0">
                <a:latin typeface="Carlito" panose="020F0502020204030204" pitchFamily="34" charset="0"/>
                <a:cs typeface="Carlito" panose="020F0502020204030204" pitchFamily="34" charset="0"/>
              </a:rPr>
              <a:t>employeurs</a:t>
            </a:r>
          </a:p>
          <a:p>
            <a:pPr marL="457200" lvl="1" indent="-457200" algn="just">
              <a:buClr>
                <a:srgbClr val="10B4AC"/>
              </a:buClr>
              <a:buSzPct val="180000"/>
              <a:buFont typeface="+mj-lt"/>
              <a:buAutoNum type="arabicPeriod" startAt="6"/>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startAt="6"/>
            </a:pPr>
            <a:r>
              <a:rPr lang="fr-FR" sz="1800" b="1" dirty="0">
                <a:latin typeface="Carlito" panose="020F0502020204030204" pitchFamily="34" charset="0"/>
                <a:cs typeface="Carlito" panose="020F0502020204030204" pitchFamily="34" charset="0"/>
              </a:rPr>
              <a:t>Développer un concept d’entreprise </a:t>
            </a:r>
            <a:r>
              <a:rPr lang="fr-FR" sz="1800" b="1" dirty="0" smtClean="0">
                <a:latin typeface="Carlito" panose="020F0502020204030204" pitchFamily="34" charset="0"/>
                <a:cs typeface="Carlito" panose="020F0502020204030204" pitchFamily="34" charset="0"/>
              </a:rPr>
              <a:t>accompagnée : </a:t>
            </a:r>
            <a:r>
              <a:rPr lang="fr-FR" sz="1400" i="1" dirty="0">
                <a:latin typeface="Carlito" panose="020F0502020204030204" pitchFamily="34" charset="0"/>
                <a:cs typeface="Carlito" panose="020F0502020204030204" pitchFamily="34" charset="0"/>
              </a:rPr>
              <a:t>créer un portail/numéro unique pour les employeurs les informant et les orientant, proposer un contact automatique avec un interlocuteur dès réception DSN détectant un OETH, avoir des relais d’information privilégiés pour les TP-PME (cabinets des experts comptables, CCI, URSSAF</a:t>
            </a:r>
            <a:r>
              <a:rPr lang="fr-FR" sz="1400" i="1" dirty="0" smtClean="0">
                <a:latin typeface="Carlito" panose="020F0502020204030204" pitchFamily="34" charset="0"/>
                <a:cs typeface="Carlito" panose="020F0502020204030204" pitchFamily="34" charset="0"/>
              </a:rPr>
              <a:t>)</a:t>
            </a:r>
          </a:p>
          <a:p>
            <a:pPr marL="457200" lvl="1" indent="-457200" algn="just">
              <a:buClr>
                <a:srgbClr val="10B4AC"/>
              </a:buClr>
              <a:buSzPct val="180000"/>
              <a:buFont typeface="+mj-lt"/>
              <a:buAutoNum type="arabicPeriod" startAt="6"/>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startAt="6"/>
            </a:pPr>
            <a:r>
              <a:rPr lang="fr-FR" sz="1800" b="1" dirty="0">
                <a:latin typeface="Carlito" panose="020F0502020204030204" pitchFamily="34" charset="0"/>
                <a:cs typeface="Carlito" panose="020F0502020204030204" pitchFamily="34" charset="0"/>
              </a:rPr>
              <a:t>Prévenir les licenciements pour </a:t>
            </a:r>
            <a:r>
              <a:rPr lang="fr-FR" sz="1800" b="1" dirty="0" smtClean="0">
                <a:latin typeface="Carlito" panose="020F0502020204030204" pitchFamily="34" charset="0"/>
                <a:cs typeface="Carlito" panose="020F0502020204030204" pitchFamily="34" charset="0"/>
              </a:rPr>
              <a:t>inaptitude : </a:t>
            </a:r>
            <a:r>
              <a:rPr lang="fr-FR" sz="1400" i="1" dirty="0">
                <a:latin typeface="Carlito" panose="020F0502020204030204" pitchFamily="34" charset="0"/>
                <a:cs typeface="Carlito" panose="020F0502020204030204" pitchFamily="34" charset="0"/>
              </a:rPr>
              <a:t>permettre des actions de reclassement/formations durant l’arrêt maladie (convalescence active), mettre à profit la période de mi-temps thérapeutique, renforcer les dispositifs de maintien /prévention de la désinsertion, développer la prévention, organiser la GPEC, favoriser la polyvalence, etc</a:t>
            </a:r>
            <a:r>
              <a:rPr lang="fr-FR" sz="1400" i="1" dirty="0" smtClean="0">
                <a:latin typeface="Carlito" panose="020F0502020204030204" pitchFamily="34" charset="0"/>
                <a:cs typeface="Carlito" panose="020F0502020204030204" pitchFamily="34" charset="0"/>
              </a:rPr>
              <a:t>.</a:t>
            </a:r>
          </a:p>
          <a:p>
            <a:pPr marL="457200" lvl="1" indent="-457200" algn="just">
              <a:buClr>
                <a:srgbClr val="10B4AC"/>
              </a:buClr>
              <a:buSzPct val="180000"/>
              <a:buFont typeface="+mj-lt"/>
              <a:buAutoNum type="arabicPeriod" startAt="6"/>
            </a:pPr>
            <a:endParaRPr lang="fr-FR" sz="1400" i="1" dirty="0">
              <a:latin typeface="Carlito" panose="020F0502020204030204" pitchFamily="34" charset="0"/>
              <a:cs typeface="Carlito" panose="020F0502020204030204" pitchFamily="34" charset="0"/>
            </a:endParaRPr>
          </a:p>
          <a:p>
            <a:pPr marL="457200" lvl="1" indent="-457200" algn="just">
              <a:buClr>
                <a:srgbClr val="10B4AC"/>
              </a:buClr>
              <a:buSzPct val="180000"/>
              <a:buFont typeface="+mj-lt"/>
              <a:buAutoNum type="arabicPeriod" startAt="6"/>
            </a:pPr>
            <a:r>
              <a:rPr lang="fr-FR" sz="1800" b="1" dirty="0">
                <a:latin typeface="Carlito" panose="020F0502020204030204" pitchFamily="34" charset="0"/>
                <a:cs typeface="Carlito" panose="020F0502020204030204" pitchFamily="34" charset="0"/>
              </a:rPr>
              <a:t>Favoriser les reclassements </a:t>
            </a:r>
            <a:r>
              <a:rPr lang="fr-FR" sz="1800" b="1" dirty="0" smtClean="0">
                <a:latin typeface="Carlito" panose="020F0502020204030204" pitchFamily="34" charset="0"/>
                <a:cs typeface="Carlito" panose="020F0502020204030204" pitchFamily="34" charset="0"/>
              </a:rPr>
              <a:t>rapides : </a:t>
            </a:r>
            <a:r>
              <a:rPr lang="fr-FR" sz="1400" i="1" dirty="0">
                <a:latin typeface="Carlito" panose="020F0502020204030204" pitchFamily="34" charset="0"/>
                <a:cs typeface="Carlito" panose="020F0502020204030204" pitchFamily="34" charset="0"/>
              </a:rPr>
              <a:t>stage intermédiaire en entreprise adaptée, « essais encadrés » sur plusieurs postes, passerelles d’accès rapides aux CRP et formations spécifiques ou de droit commun en cas d’inaptitude, etc. </a:t>
            </a: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15797"/>
          <a:stretch/>
        </p:blipFill>
        <p:spPr>
          <a:xfrm>
            <a:off x="-51556" y="1108781"/>
            <a:ext cx="1800200" cy="1515821"/>
          </a:xfrm>
          <a:prstGeom prst="rect">
            <a:avLst/>
          </a:prstGeom>
        </p:spPr>
      </p:pic>
    </p:spTree>
    <p:extLst>
      <p:ext uri="{BB962C8B-B14F-4D97-AF65-F5344CB8AC3E}">
        <p14:creationId xmlns:p14="http://schemas.microsoft.com/office/powerpoint/2010/main" val="3464253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88504" y="4005064"/>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8503" y="980728"/>
            <a:ext cx="6897085" cy="3231654"/>
          </a:xfrm>
          <a:prstGeom prst="rect">
            <a:avLst/>
          </a:prstGeom>
        </p:spPr>
        <p:txBody>
          <a:bodyPr wrap="square">
            <a:spAutoFit/>
          </a:bodyPr>
          <a:lstStyle/>
          <a:p>
            <a:pPr marL="514350" lvl="0" indent="-514350" algn="just">
              <a:buClr>
                <a:srgbClr val="496391"/>
              </a:buClr>
              <a:buSzPct val="100000"/>
              <a:buFont typeface="+mj-lt"/>
              <a:buAutoNum type="arabicPeriod" startAt="3"/>
            </a:pPr>
            <a:r>
              <a:rPr lang="fr-FR" sz="3000" b="1" dirty="0">
                <a:solidFill>
                  <a:srgbClr val="073763"/>
                </a:solidFill>
                <a:latin typeface="Carlito" panose="020F0502020204030204" pitchFamily="34" charset="0"/>
                <a:ea typeface="Roboto"/>
                <a:cs typeface="Carlito" panose="020F0502020204030204" pitchFamily="34" charset="0"/>
                <a:sym typeface="Roboto"/>
              </a:rPr>
              <a:t>Echange sur les 1ères pistes d’évolutions de l’offre de service, modalités de travail et calendrier de production des </a:t>
            </a:r>
            <a:r>
              <a:rPr lang="fr-FR" sz="3000" b="1" dirty="0" smtClean="0">
                <a:solidFill>
                  <a:srgbClr val="073763"/>
                </a:solidFill>
                <a:latin typeface="Carlito" panose="020F0502020204030204" pitchFamily="34" charset="0"/>
                <a:ea typeface="Roboto"/>
                <a:cs typeface="Carlito" panose="020F0502020204030204" pitchFamily="34" charset="0"/>
                <a:sym typeface="Roboto"/>
              </a:rPr>
              <a:t>livrables</a:t>
            </a:r>
          </a:p>
          <a:p>
            <a:pPr lvl="0" algn="just">
              <a:buClr>
                <a:srgbClr val="496391"/>
              </a:buClr>
              <a:buSzPct val="100000"/>
            </a:pPr>
            <a:endParaRPr lang="fr-FR" sz="3000" b="1" dirty="0" smtClean="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3000" b="1" dirty="0" smtClean="0">
                <a:solidFill>
                  <a:srgbClr val="073763"/>
                </a:solidFill>
                <a:latin typeface="Carlito" panose="020F0502020204030204" pitchFamily="34" charset="0"/>
                <a:ea typeface="Roboto"/>
                <a:cs typeface="Carlito" panose="020F0502020204030204" pitchFamily="34" charset="0"/>
                <a:sym typeface="Roboto"/>
              </a:rPr>
              <a:t>Par le </a:t>
            </a:r>
            <a:r>
              <a:rPr lang="fr-FR" sz="3000" b="1" dirty="0" smtClean="0">
                <a:solidFill>
                  <a:srgbClr val="073763"/>
                </a:solidFill>
                <a:latin typeface="Carlito" panose="020F0502020204030204" pitchFamily="34" charset="0"/>
                <a:ea typeface="Roboto"/>
                <a:cs typeface="Carlito" panose="020F0502020204030204" pitchFamily="34" charset="0"/>
                <a:sym typeface="Roboto"/>
              </a:rPr>
              <a:t>SEPH</a:t>
            </a:r>
            <a:endParaRPr lang="fr-FR" sz="3000" b="1" dirty="0">
              <a:solidFill>
                <a:srgbClr val="073763"/>
              </a:solidFill>
              <a:latin typeface="Carlito" panose="020F0502020204030204" pitchFamily="34" charset="0"/>
              <a:ea typeface="Roboto"/>
              <a:cs typeface="Carlito" panose="020F0502020204030204" pitchFamily="34" charset="0"/>
              <a:sym typeface="Roboto"/>
            </a:endParaRPr>
          </a:p>
          <a:p>
            <a:pPr lvl="0">
              <a:buClr>
                <a:srgbClr val="496391"/>
              </a:buClr>
              <a:buSzPct val="100000"/>
            </a:pPr>
            <a:endParaRPr lang="fr-FR" sz="2400" dirty="0">
              <a:solidFill>
                <a:srgbClr val="073763"/>
              </a:solidFill>
              <a:latin typeface="Carlito" panose="020F0502020204030204" pitchFamily="34" charset="0"/>
              <a:ea typeface="Roboto"/>
              <a:cs typeface="Carlito" panose="020F0502020204030204" pitchFamily="34" charset="0"/>
              <a:sym typeface="Roboto"/>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16956"/>
          <a:stretch/>
        </p:blipFill>
        <p:spPr>
          <a:xfrm>
            <a:off x="7385589" y="1452086"/>
            <a:ext cx="2348880" cy="1950592"/>
          </a:xfrm>
          <a:prstGeom prst="rect">
            <a:avLst/>
          </a:prstGeom>
        </p:spPr>
      </p:pic>
    </p:spTree>
    <p:extLst>
      <p:ext uri="{BB962C8B-B14F-4D97-AF65-F5344CB8AC3E}">
        <p14:creationId xmlns:p14="http://schemas.microsoft.com/office/powerpoint/2010/main" val="451515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200472" y="188640"/>
            <a:ext cx="1855100" cy="1143200"/>
          </a:xfrm>
          <a:prstGeom prst="rect">
            <a:avLst/>
          </a:prstGeom>
        </p:spPr>
        <p:txBody>
          <a:bodyPr wrap="square" lIns="107248" tIns="107248" rIns="107248" bIns="107248" anchor="t" anchorCtr="0">
            <a:noAutofit/>
          </a:bodyPr>
          <a:lstStyle/>
          <a:p>
            <a:r>
              <a:rPr lang="en" sz="2000" u="sng" dirty="0"/>
              <a:t>SLIDE SOMMAIRE</a:t>
            </a:r>
          </a:p>
        </p:txBody>
      </p:sp>
      <p:sp>
        <p:nvSpPr>
          <p:cNvPr id="16" name="ZoneTexte 15"/>
          <p:cNvSpPr txBox="1"/>
          <p:nvPr/>
        </p:nvSpPr>
        <p:spPr>
          <a:xfrm>
            <a:off x="848544" y="332656"/>
            <a:ext cx="9453621" cy="499971"/>
          </a:xfrm>
          <a:prstGeom prst="rect">
            <a:avLst/>
          </a:prstGeom>
          <a:noFill/>
        </p:spPr>
        <p:txBody>
          <a:bodyPr wrap="square" lIns="68415" tIns="34208" rIns="68415" bIns="34208" rtlCol="0">
            <a:spAutoFit/>
          </a:bodyPr>
          <a:lstStyle/>
          <a:p>
            <a:r>
              <a:rPr lang="fr-FR" sz="2800" b="1" dirty="0" smtClean="0">
                <a:solidFill>
                  <a:srgbClr val="061C6C"/>
                </a:solidFill>
                <a:latin typeface="Carlito" panose="020F0502020204030204" pitchFamily="34" charset="0"/>
                <a:cs typeface="Carlito" panose="020F0502020204030204" pitchFamily="34" charset="0"/>
              </a:rPr>
              <a:t>Synthèse des travaux :</a:t>
            </a:r>
            <a:endParaRPr lang="fr-FR" sz="3200" b="1" dirty="0">
              <a:solidFill>
                <a:srgbClr val="061C6C"/>
              </a:solidFill>
              <a:latin typeface="Carlito" panose="020F0502020204030204" pitchFamily="34" charset="0"/>
              <a:cs typeface="Carlito" panose="020F0502020204030204" pitchFamily="34" charset="0"/>
            </a:endParaRPr>
          </a:p>
        </p:txBody>
      </p:sp>
      <p:sp>
        <p:nvSpPr>
          <p:cNvPr id="12" name="Rectangle 11"/>
          <p:cNvSpPr/>
          <p:nvPr/>
        </p:nvSpPr>
        <p:spPr>
          <a:xfrm>
            <a:off x="518591" y="980728"/>
            <a:ext cx="8656933" cy="715415"/>
          </a:xfrm>
          <a:prstGeom prst="rect">
            <a:avLst/>
          </a:prstGeom>
        </p:spPr>
        <p:txBody>
          <a:bodyPr wrap="square" lIns="68415" tIns="34208" rIns="68415" bIns="34208">
            <a:spAutoFit/>
          </a:bodyPr>
          <a:lstStyle/>
          <a:p>
            <a:pPr marL="342900" indent="-342900">
              <a:buFont typeface="Arial" panose="020B0604020202020204" pitchFamily="34" charset="0"/>
              <a:buChar char="•"/>
            </a:pPr>
            <a:r>
              <a:rPr lang="fr-FR" sz="2000" b="1" i="1" dirty="0" smtClean="0">
                <a:solidFill>
                  <a:srgbClr val="1F9EB7"/>
                </a:solidFill>
                <a:latin typeface="Carlito" panose="020F0502020204030204" pitchFamily="34" charset="0"/>
                <a:cs typeface="Carlito" panose="020F0502020204030204" pitchFamily="34" charset="0"/>
              </a:rPr>
              <a:t>Nécessité d’agir prioritairement sur </a:t>
            </a:r>
            <a:r>
              <a:rPr lang="fr-FR" sz="2200" b="1" i="1" dirty="0" smtClean="0">
                <a:solidFill>
                  <a:srgbClr val="1F9EB7"/>
                </a:solidFill>
                <a:latin typeface="Carlito" panose="020F0502020204030204" pitchFamily="34" charset="0"/>
                <a:cs typeface="Carlito" panose="020F0502020204030204" pitchFamily="34" charset="0"/>
              </a:rPr>
              <a:t>trois moments clés </a:t>
            </a:r>
            <a:r>
              <a:rPr lang="fr-FR" sz="2000" b="1" i="1" dirty="0" smtClean="0">
                <a:solidFill>
                  <a:srgbClr val="1F9EB7"/>
                </a:solidFill>
                <a:latin typeface="Carlito" panose="020F0502020204030204" pitchFamily="34" charset="0"/>
                <a:cs typeface="Carlito" panose="020F0502020204030204" pitchFamily="34" charset="0"/>
              </a:rPr>
              <a:t>pouvant constituer des moments de rupture : </a:t>
            </a:r>
            <a:endParaRPr lang="fr-FR" sz="2000" b="1" i="1" dirty="0">
              <a:solidFill>
                <a:srgbClr val="1F9EB7"/>
              </a:solidFill>
              <a:latin typeface="Carlito" panose="020F0502020204030204" pitchFamily="34" charset="0"/>
              <a:cs typeface="Carlito" panose="020F0502020204030204" pitchFamily="34" charset="0"/>
            </a:endParaRPr>
          </a:p>
        </p:txBody>
      </p:sp>
      <p:cxnSp>
        <p:nvCxnSpPr>
          <p:cNvPr id="24" name="Connecteur droit 23"/>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48544" y="908720"/>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graphicFrame>
        <p:nvGraphicFramePr>
          <p:cNvPr id="3" name="Diagramme 2"/>
          <p:cNvGraphicFramePr/>
          <p:nvPr>
            <p:extLst>
              <p:ext uri="{D42A27DB-BD31-4B8C-83A1-F6EECF244321}">
                <p14:modId xmlns:p14="http://schemas.microsoft.com/office/powerpoint/2010/main" val="3122982208"/>
              </p:ext>
            </p:extLst>
          </p:nvPr>
        </p:nvGraphicFramePr>
        <p:xfrm>
          <a:off x="793648" y="1726921"/>
          <a:ext cx="8106817" cy="47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513993" y="2276872"/>
            <a:ext cx="8522022" cy="438416"/>
          </a:xfrm>
          <a:prstGeom prst="rect">
            <a:avLst/>
          </a:prstGeom>
        </p:spPr>
        <p:txBody>
          <a:bodyPr wrap="square" lIns="68415" tIns="34208" rIns="68415" bIns="34208">
            <a:spAutoFit/>
          </a:bodyPr>
          <a:lstStyle/>
          <a:p>
            <a:pPr marL="342900" indent="-342900">
              <a:buFont typeface="Arial" panose="020B0604020202020204" pitchFamily="34" charset="0"/>
              <a:buChar char="•"/>
            </a:pPr>
            <a:r>
              <a:rPr lang="fr-FR" sz="2000" b="1" i="1" dirty="0" smtClean="0">
                <a:solidFill>
                  <a:srgbClr val="1F9EB7"/>
                </a:solidFill>
                <a:latin typeface="Carlito" panose="020F0502020204030204" pitchFamily="34" charset="0"/>
                <a:cs typeface="Carlito" panose="020F0502020204030204" pitchFamily="34" charset="0"/>
              </a:rPr>
              <a:t>Repenser l’offre de service autour de </a:t>
            </a:r>
            <a:r>
              <a:rPr lang="fr-FR" sz="2200" b="1" i="1" dirty="0" smtClean="0">
                <a:solidFill>
                  <a:srgbClr val="1F9EB7"/>
                </a:solidFill>
                <a:latin typeface="Carlito" panose="020F0502020204030204" pitchFamily="34" charset="0"/>
                <a:cs typeface="Carlito" panose="020F0502020204030204" pitchFamily="34" charset="0"/>
              </a:rPr>
              <a:t>cinq axes de travail</a:t>
            </a:r>
            <a:r>
              <a:rPr lang="fr-FR" sz="2400" b="1" i="1" dirty="0" smtClean="0">
                <a:solidFill>
                  <a:srgbClr val="1F9EB7"/>
                </a:solidFill>
                <a:latin typeface="Carlito" panose="020F0502020204030204" pitchFamily="34" charset="0"/>
                <a:cs typeface="Carlito" panose="020F0502020204030204" pitchFamily="34" charset="0"/>
              </a:rPr>
              <a:t> </a:t>
            </a:r>
            <a:r>
              <a:rPr lang="fr-FR" sz="2000" b="1" i="1" dirty="0" smtClean="0">
                <a:solidFill>
                  <a:srgbClr val="1F9EB7"/>
                </a:solidFill>
                <a:latin typeface="Carlito" panose="020F0502020204030204" pitchFamily="34" charset="0"/>
                <a:cs typeface="Carlito" panose="020F0502020204030204" pitchFamily="34" charset="0"/>
              </a:rPr>
              <a:t>: </a:t>
            </a:r>
            <a:endParaRPr lang="fr-FR" sz="2000" b="1" i="1" dirty="0">
              <a:solidFill>
                <a:srgbClr val="1F9EB7"/>
              </a:solidFill>
              <a:latin typeface="Carlito" panose="020F0502020204030204" pitchFamily="34" charset="0"/>
              <a:cs typeface="Carlito" panose="020F0502020204030204" pitchFamily="34" charset="0"/>
            </a:endParaRPr>
          </a:p>
        </p:txBody>
      </p:sp>
      <p:graphicFrame>
        <p:nvGraphicFramePr>
          <p:cNvPr id="5" name="Diagramme 4"/>
          <p:cNvGraphicFramePr/>
          <p:nvPr>
            <p:extLst>
              <p:ext uri="{D42A27DB-BD31-4B8C-83A1-F6EECF244321}">
                <p14:modId xmlns:p14="http://schemas.microsoft.com/office/powerpoint/2010/main" val="2082389109"/>
              </p:ext>
            </p:extLst>
          </p:nvPr>
        </p:nvGraphicFramePr>
        <p:xfrm>
          <a:off x="1999360" y="2852936"/>
          <a:ext cx="6049984"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3006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smtClean="0">
                <a:solidFill>
                  <a:srgbClr val="061C6C"/>
                </a:solidFill>
                <a:latin typeface="Carlito" panose="020F0502020204030204" pitchFamily="34" charset="0"/>
                <a:cs typeface="Carlito" panose="020F0502020204030204" pitchFamily="34" charset="0"/>
              </a:rPr>
              <a:t> 1. Le chaînage des </a:t>
            </a:r>
            <a:r>
              <a:rPr lang="fr-FR" sz="2800" b="1" dirty="0" smtClean="0">
                <a:solidFill>
                  <a:srgbClr val="061C6C"/>
                </a:solidFill>
                <a:latin typeface="Carlito" panose="020F0502020204030204" pitchFamily="34" charset="0"/>
                <a:cs typeface="Carlito" panose="020F0502020204030204" pitchFamily="34" charset="0"/>
              </a:rPr>
              <a:t>acteurs – mobilisation territoriale</a:t>
            </a:r>
            <a:endParaRPr lang="fr-FR" sz="2800" b="1" dirty="0">
              <a:solidFill>
                <a:srgbClr val="061C6C"/>
              </a:solidFill>
              <a:latin typeface="Carlito" panose="020F0502020204030204" pitchFamily="34" charset="0"/>
              <a:cs typeface="Carlito" panose="020F0502020204030204" pitchFamily="34" charset="0"/>
            </a:endParaRPr>
          </a:p>
        </p:txBody>
      </p:sp>
      <p:sp>
        <p:nvSpPr>
          <p:cNvPr id="24" name="Rectangle 23"/>
          <p:cNvSpPr/>
          <p:nvPr/>
        </p:nvSpPr>
        <p:spPr>
          <a:xfrm>
            <a:off x="1069436" y="1498864"/>
            <a:ext cx="5877205" cy="646331"/>
          </a:xfrm>
          <a:prstGeom prst="rect">
            <a:avLst/>
          </a:prstGeom>
        </p:spPr>
        <p:txBody>
          <a:bodyPr wrap="square">
            <a:spAutoFit/>
          </a:bodyPr>
          <a:lstStyle/>
          <a:p>
            <a:pPr lvl="0"/>
            <a:r>
              <a:rPr lang="fr-FR" sz="1800" b="1" i="1" dirty="0" smtClean="0">
                <a:solidFill>
                  <a:srgbClr val="26B7D4"/>
                </a:solidFill>
              </a:rPr>
              <a:t>Favoriser l’agilité et la réactivité entre les différents acteurs et privilégier les circuits courts</a:t>
            </a:r>
            <a:endParaRPr lang="fr-FR" sz="18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14386"/>
          <a:stretch/>
        </p:blipFill>
        <p:spPr>
          <a:xfrm>
            <a:off x="7329264" y="2492896"/>
            <a:ext cx="2018606" cy="1728192"/>
          </a:xfrm>
          <a:prstGeom prst="rect">
            <a:avLst/>
          </a:prstGeom>
        </p:spPr>
      </p:pic>
      <p:sp>
        <p:nvSpPr>
          <p:cNvPr id="22" name="Rectangle 21"/>
          <p:cNvSpPr/>
          <p:nvPr/>
        </p:nvSpPr>
        <p:spPr>
          <a:xfrm>
            <a:off x="1069436" y="2348880"/>
            <a:ext cx="5877205" cy="3693319"/>
          </a:xfrm>
          <a:prstGeom prst="rect">
            <a:avLst/>
          </a:prstGeom>
        </p:spPr>
        <p:txBody>
          <a:bodyPr wrap="square">
            <a:spAutoFit/>
          </a:bodyPr>
          <a:lstStyle/>
          <a:p>
            <a:pPr lvl="0" algn="just">
              <a:buClr>
                <a:srgbClr val="496391"/>
              </a:buClr>
              <a:buSzPct val="100000"/>
            </a:pPr>
            <a:r>
              <a:rPr lang="fr-FR" sz="1800" dirty="0">
                <a:solidFill>
                  <a:srgbClr val="073763"/>
                </a:solidFill>
                <a:latin typeface="Carlito" panose="020F0502020204030204" pitchFamily="34" charset="0"/>
                <a:ea typeface="Roboto"/>
                <a:cs typeface="Carlito" panose="020F0502020204030204" pitchFamily="34" charset="0"/>
                <a:sym typeface="Roboto"/>
              </a:rPr>
              <a:t>L’organisation actuelle est source de lenteur et d’inefficience. L’Etat doit impulser des processus de travail favorisant l’agilité et la réactivité entre les intermédiaires de l’emploi, ceux la formation et les acteurs du médico-social. </a:t>
            </a:r>
            <a:endParaRPr lang="fr-FR" sz="1800" dirty="0" smtClean="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smtClean="0">
                <a:solidFill>
                  <a:srgbClr val="073763"/>
                </a:solidFill>
                <a:latin typeface="Carlito" panose="020F0502020204030204" pitchFamily="34" charset="0"/>
                <a:ea typeface="Roboto"/>
                <a:cs typeface="Carlito" panose="020F0502020204030204" pitchFamily="34" charset="0"/>
                <a:sym typeface="Roboto"/>
              </a:rPr>
              <a:t>Cette </a:t>
            </a:r>
            <a:r>
              <a:rPr lang="fr-FR" sz="1800" dirty="0">
                <a:solidFill>
                  <a:srgbClr val="073763"/>
                </a:solidFill>
                <a:latin typeface="Carlito" panose="020F0502020204030204" pitchFamily="34" charset="0"/>
                <a:ea typeface="Roboto"/>
                <a:cs typeface="Carlito" panose="020F0502020204030204" pitchFamily="34" charset="0"/>
                <a:sym typeface="Roboto"/>
              </a:rPr>
              <a:t>redéfinition doit permettre de privilégier des circuits courts de décision d’orientation, notamment par un </a:t>
            </a:r>
            <a:r>
              <a:rPr lang="fr-FR" sz="1800" dirty="0" smtClean="0">
                <a:solidFill>
                  <a:srgbClr val="073763"/>
                </a:solidFill>
                <a:latin typeface="Carlito" panose="020F0502020204030204" pitchFamily="34" charset="0"/>
                <a:ea typeface="Roboto"/>
                <a:cs typeface="Carlito" panose="020F0502020204030204" pitchFamily="34" charset="0"/>
                <a:sym typeface="Roboto"/>
              </a:rPr>
              <a:t>rapprochement </a:t>
            </a:r>
            <a:r>
              <a:rPr lang="fr-FR" sz="1800" dirty="0">
                <a:solidFill>
                  <a:srgbClr val="073763"/>
                </a:solidFill>
                <a:latin typeface="Carlito" panose="020F0502020204030204" pitchFamily="34" charset="0"/>
                <a:ea typeface="Roboto"/>
                <a:cs typeface="Carlito" panose="020F0502020204030204" pitchFamily="34" charset="0"/>
                <a:sym typeface="Roboto"/>
              </a:rPr>
              <a:t>des acteurs du </a:t>
            </a:r>
            <a:r>
              <a:rPr lang="fr-FR" sz="1800" dirty="0" smtClean="0">
                <a:solidFill>
                  <a:srgbClr val="073763"/>
                </a:solidFill>
                <a:latin typeface="Carlito" panose="020F0502020204030204" pitchFamily="34" charset="0"/>
                <a:ea typeface="Roboto"/>
                <a:cs typeface="Carlito" panose="020F0502020204030204" pitchFamily="34" charset="0"/>
                <a:sym typeface="Roboto"/>
              </a:rPr>
              <a:t>SPE avec ceux du médico social. </a:t>
            </a: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smtClean="0">
                <a:solidFill>
                  <a:srgbClr val="073763"/>
                </a:solidFill>
                <a:latin typeface="Carlito" panose="020F0502020204030204" pitchFamily="34" charset="0"/>
                <a:ea typeface="Roboto"/>
                <a:cs typeface="Carlito" panose="020F0502020204030204" pitchFamily="34" charset="0"/>
                <a:sym typeface="Roboto"/>
              </a:rPr>
              <a:t>La </a:t>
            </a:r>
            <a:r>
              <a:rPr lang="fr-FR" sz="1800" dirty="0">
                <a:solidFill>
                  <a:srgbClr val="073763"/>
                </a:solidFill>
                <a:latin typeface="Carlito" panose="020F0502020204030204" pitchFamily="34" charset="0"/>
                <a:ea typeface="Roboto"/>
                <a:cs typeface="Carlito" panose="020F0502020204030204" pitchFamily="34" charset="0"/>
                <a:sym typeface="Roboto"/>
              </a:rPr>
              <a:t>coordination des acteurs </a:t>
            </a:r>
            <a:r>
              <a:rPr lang="fr-FR" sz="1800" dirty="0" smtClean="0">
                <a:solidFill>
                  <a:srgbClr val="073763"/>
                </a:solidFill>
                <a:latin typeface="Carlito" panose="020F0502020204030204" pitchFamily="34" charset="0"/>
                <a:ea typeface="Roboto"/>
                <a:cs typeface="Carlito" panose="020F0502020204030204" pitchFamily="34" charset="0"/>
                <a:sym typeface="Roboto"/>
              </a:rPr>
              <a:t>et </a:t>
            </a:r>
            <a:r>
              <a:rPr lang="fr-FR" sz="1800" dirty="0">
                <a:solidFill>
                  <a:srgbClr val="073763"/>
                </a:solidFill>
                <a:latin typeface="Carlito" panose="020F0502020204030204" pitchFamily="34" charset="0"/>
                <a:ea typeface="Roboto"/>
                <a:cs typeface="Carlito" panose="020F0502020204030204" pitchFamily="34" charset="0"/>
                <a:sym typeface="Roboto"/>
              </a:rPr>
              <a:t>de leur solution doit également être renforcée dans le cadre de la gestion des reclassements. </a:t>
            </a:r>
          </a:p>
        </p:txBody>
      </p:sp>
    </p:spTree>
    <p:extLst>
      <p:ext uri="{BB962C8B-B14F-4D97-AF65-F5344CB8AC3E}">
        <p14:creationId xmlns:p14="http://schemas.microsoft.com/office/powerpoint/2010/main" val="277526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70647"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Ordre du jour</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5994" y="1632962"/>
            <a:ext cx="5877205" cy="3785652"/>
          </a:xfrm>
          <a:prstGeom prst="rect">
            <a:avLst/>
          </a:prstGeom>
        </p:spPr>
        <p:txBody>
          <a:bodyPr wrap="square">
            <a:spAutoFit/>
          </a:bodyPr>
          <a:lstStyle/>
          <a:p>
            <a:pPr marL="536331" lvl="0" indent="-536331">
              <a:buClr>
                <a:srgbClr val="496391"/>
              </a:buClr>
              <a:buSzPct val="100000"/>
              <a:buFont typeface="+mj-lt"/>
              <a:buAutoNum type="arabicPeriod"/>
            </a:pPr>
            <a:r>
              <a:rPr lang="fr-FR" sz="2400" dirty="0">
                <a:solidFill>
                  <a:srgbClr val="073763"/>
                </a:solidFill>
                <a:latin typeface="Carlito" panose="020F0502020204030204" pitchFamily="34" charset="0"/>
                <a:ea typeface="Roboto"/>
                <a:cs typeface="Carlito" panose="020F0502020204030204" pitchFamily="34" charset="0"/>
                <a:sym typeface="Roboto"/>
              </a:rPr>
              <a:t>Point d’étape sur la rédaction des décrets d’application de la Loi « Avenir Pro » et calendrier de concertation </a:t>
            </a:r>
            <a:r>
              <a:rPr lang="fr-FR" sz="2400" dirty="0" smtClean="0">
                <a:solidFill>
                  <a:srgbClr val="073763"/>
                </a:solidFill>
                <a:latin typeface="Carlito" panose="020F0502020204030204" pitchFamily="34" charset="0"/>
                <a:ea typeface="Roboto"/>
                <a:cs typeface="Carlito" panose="020F0502020204030204" pitchFamily="34" charset="0"/>
                <a:sym typeface="Roboto"/>
              </a:rPr>
              <a:t>(DGEFP)</a:t>
            </a:r>
          </a:p>
          <a:p>
            <a:pPr marL="536331" lvl="0" indent="-536331">
              <a:buClr>
                <a:srgbClr val="496391"/>
              </a:buClr>
              <a:buSzPct val="100000"/>
              <a:buFont typeface="+mj-lt"/>
              <a:buAutoNum type="arabicPeriod"/>
            </a:pPr>
            <a:endParaRPr lang="fr-FR" sz="2400" dirty="0">
              <a:solidFill>
                <a:srgbClr val="073763"/>
              </a:solidFill>
              <a:latin typeface="Carlito" panose="020F0502020204030204" pitchFamily="34" charset="0"/>
              <a:ea typeface="Roboto"/>
              <a:cs typeface="Carlito" panose="020F0502020204030204" pitchFamily="34" charset="0"/>
              <a:sym typeface="Roboto"/>
            </a:endParaRPr>
          </a:p>
          <a:p>
            <a:pPr marL="536331" lvl="0" indent="-536331">
              <a:buClr>
                <a:srgbClr val="496391"/>
              </a:buClr>
              <a:buSzPct val="100000"/>
              <a:buFont typeface="+mj-lt"/>
              <a:buAutoNum type="arabicPeriod"/>
            </a:pPr>
            <a:r>
              <a:rPr lang="fr-FR" sz="2400" dirty="0" smtClean="0">
                <a:solidFill>
                  <a:srgbClr val="073763"/>
                </a:solidFill>
                <a:latin typeface="Carlito" panose="020F0502020204030204" pitchFamily="34" charset="0"/>
                <a:ea typeface="Roboto"/>
                <a:cs typeface="Carlito" panose="020F0502020204030204" pitchFamily="34" charset="0"/>
                <a:sym typeface="Roboto"/>
              </a:rPr>
              <a:t>Présentation </a:t>
            </a:r>
            <a:r>
              <a:rPr lang="fr-FR" sz="2400" dirty="0">
                <a:solidFill>
                  <a:srgbClr val="073763"/>
                </a:solidFill>
                <a:latin typeface="Carlito" panose="020F0502020204030204" pitchFamily="34" charset="0"/>
                <a:ea typeface="Roboto"/>
                <a:cs typeface="Carlito" panose="020F0502020204030204" pitchFamily="34" charset="0"/>
                <a:sym typeface="Roboto"/>
              </a:rPr>
              <a:t>de la synthèse des ateliers </a:t>
            </a:r>
            <a:r>
              <a:rPr lang="fr-FR" sz="2400" dirty="0" smtClean="0">
                <a:solidFill>
                  <a:srgbClr val="073763"/>
                </a:solidFill>
                <a:latin typeface="Carlito" panose="020F0502020204030204" pitchFamily="34" charset="0"/>
                <a:ea typeface="Roboto"/>
                <a:cs typeface="Carlito" panose="020F0502020204030204" pitchFamily="34" charset="0"/>
                <a:sym typeface="Roboto"/>
              </a:rPr>
              <a:t>des </a:t>
            </a:r>
            <a:r>
              <a:rPr lang="fr-FR" sz="2400" dirty="0">
                <a:solidFill>
                  <a:srgbClr val="073763"/>
                </a:solidFill>
                <a:latin typeface="Carlito" panose="020F0502020204030204" pitchFamily="34" charset="0"/>
                <a:ea typeface="Roboto"/>
                <a:cs typeface="Carlito" panose="020F0502020204030204" pitchFamily="34" charset="0"/>
                <a:sym typeface="Roboto"/>
              </a:rPr>
              <a:t>25 et 26 </a:t>
            </a:r>
            <a:r>
              <a:rPr lang="fr-FR" sz="2400" dirty="0" smtClean="0">
                <a:solidFill>
                  <a:srgbClr val="073763"/>
                </a:solidFill>
                <a:latin typeface="Carlito" panose="020F0502020204030204" pitchFamily="34" charset="0"/>
                <a:ea typeface="Roboto"/>
                <a:cs typeface="Carlito" panose="020F0502020204030204" pitchFamily="34" charset="0"/>
                <a:sym typeface="Roboto"/>
              </a:rPr>
              <a:t>septembre</a:t>
            </a:r>
            <a:r>
              <a:rPr lang="fr-FR" sz="2400" dirty="0">
                <a:solidFill>
                  <a:srgbClr val="073763"/>
                </a:solidFill>
                <a:latin typeface="Carlito" panose="020F0502020204030204" pitchFamily="34" charset="0"/>
                <a:ea typeface="Roboto"/>
                <a:cs typeface="Carlito" panose="020F0502020204030204" pitchFamily="34" charset="0"/>
                <a:sym typeface="Roboto"/>
              </a:rPr>
              <a:t> </a:t>
            </a:r>
            <a:endParaRPr lang="fr-FR" sz="2400" dirty="0" smtClean="0">
              <a:solidFill>
                <a:srgbClr val="073763"/>
              </a:solidFill>
              <a:latin typeface="Carlito" panose="020F0502020204030204" pitchFamily="34" charset="0"/>
              <a:ea typeface="Roboto"/>
              <a:cs typeface="Carlito" panose="020F0502020204030204" pitchFamily="34" charset="0"/>
              <a:sym typeface="Roboto"/>
            </a:endParaRPr>
          </a:p>
          <a:p>
            <a:pPr marL="536331" lvl="0" indent="-536331">
              <a:buClr>
                <a:srgbClr val="496391"/>
              </a:buClr>
              <a:buSzPct val="100000"/>
              <a:buFont typeface="+mj-lt"/>
              <a:buAutoNum type="arabicPeriod"/>
            </a:pPr>
            <a:endParaRPr lang="fr-FR" sz="2400" dirty="0">
              <a:solidFill>
                <a:srgbClr val="073763"/>
              </a:solidFill>
              <a:latin typeface="Carlito" panose="020F0502020204030204" pitchFamily="34" charset="0"/>
              <a:ea typeface="Roboto"/>
              <a:cs typeface="Carlito" panose="020F0502020204030204" pitchFamily="34" charset="0"/>
              <a:sym typeface="Roboto"/>
            </a:endParaRPr>
          </a:p>
          <a:p>
            <a:pPr marL="536331" lvl="0" indent="-536331">
              <a:buClr>
                <a:srgbClr val="496391"/>
              </a:buClr>
              <a:buSzPct val="100000"/>
              <a:buFont typeface="+mj-lt"/>
              <a:buAutoNum type="arabicPeriod"/>
            </a:pPr>
            <a:r>
              <a:rPr lang="fr-FR" sz="2400" dirty="0" smtClean="0">
                <a:solidFill>
                  <a:srgbClr val="073763"/>
                </a:solidFill>
                <a:latin typeface="Carlito" panose="020F0502020204030204" pitchFamily="34" charset="0"/>
                <a:ea typeface="Roboto"/>
                <a:cs typeface="Carlito" panose="020F0502020204030204" pitchFamily="34" charset="0"/>
                <a:sym typeface="Roboto"/>
              </a:rPr>
              <a:t>Echange </a:t>
            </a:r>
            <a:r>
              <a:rPr lang="fr-FR" sz="2400" dirty="0">
                <a:solidFill>
                  <a:srgbClr val="073763"/>
                </a:solidFill>
                <a:latin typeface="Carlito" panose="020F0502020204030204" pitchFamily="34" charset="0"/>
                <a:ea typeface="Roboto"/>
                <a:cs typeface="Carlito" panose="020F0502020204030204" pitchFamily="34" charset="0"/>
                <a:sym typeface="Roboto"/>
              </a:rPr>
              <a:t>sur les </a:t>
            </a:r>
            <a:r>
              <a:rPr lang="fr-FR" sz="2400" dirty="0" smtClean="0">
                <a:solidFill>
                  <a:srgbClr val="073763"/>
                </a:solidFill>
                <a:latin typeface="Carlito" panose="020F0502020204030204" pitchFamily="34" charset="0"/>
                <a:ea typeface="Roboto"/>
                <a:cs typeface="Carlito" panose="020F0502020204030204" pitchFamily="34" charset="0"/>
                <a:sym typeface="Roboto"/>
              </a:rPr>
              <a:t>1</a:t>
            </a:r>
            <a:r>
              <a:rPr lang="fr-FR" sz="2400" baseline="30000" dirty="0" smtClean="0">
                <a:solidFill>
                  <a:srgbClr val="073763"/>
                </a:solidFill>
                <a:latin typeface="Carlito" panose="020F0502020204030204" pitchFamily="34" charset="0"/>
                <a:ea typeface="Roboto"/>
                <a:cs typeface="Carlito" panose="020F0502020204030204" pitchFamily="34" charset="0"/>
                <a:sym typeface="Roboto"/>
              </a:rPr>
              <a:t>ères</a:t>
            </a:r>
            <a:r>
              <a:rPr lang="fr-FR" sz="2400" dirty="0" smtClean="0">
                <a:solidFill>
                  <a:srgbClr val="073763"/>
                </a:solidFill>
                <a:latin typeface="Carlito" panose="020F0502020204030204" pitchFamily="34" charset="0"/>
                <a:ea typeface="Roboto"/>
                <a:cs typeface="Carlito" panose="020F0502020204030204" pitchFamily="34" charset="0"/>
                <a:sym typeface="Roboto"/>
              </a:rPr>
              <a:t> </a:t>
            </a:r>
            <a:r>
              <a:rPr lang="fr-FR" sz="2400" dirty="0">
                <a:solidFill>
                  <a:srgbClr val="073763"/>
                </a:solidFill>
                <a:latin typeface="Carlito" panose="020F0502020204030204" pitchFamily="34" charset="0"/>
                <a:ea typeface="Roboto"/>
                <a:cs typeface="Carlito" panose="020F0502020204030204" pitchFamily="34" charset="0"/>
                <a:sym typeface="Roboto"/>
              </a:rPr>
              <a:t>pistes d’évolutions de l’offre de service, modalités de travail et calendrier de production des </a:t>
            </a:r>
            <a:r>
              <a:rPr lang="fr-FR" sz="2400" dirty="0" smtClean="0">
                <a:solidFill>
                  <a:srgbClr val="073763"/>
                </a:solidFill>
                <a:latin typeface="Carlito" panose="020F0502020204030204" pitchFamily="34" charset="0"/>
                <a:ea typeface="Roboto"/>
                <a:cs typeface="Carlito" panose="020F0502020204030204" pitchFamily="34" charset="0"/>
                <a:sym typeface="Roboto"/>
              </a:rPr>
              <a:t>livrables</a:t>
            </a:r>
            <a:endParaRPr lang="fr-FR" sz="2400" dirty="0">
              <a:solidFill>
                <a:srgbClr val="073763"/>
              </a:solidFill>
              <a:latin typeface="Carlito" panose="020F0502020204030204" pitchFamily="34" charset="0"/>
              <a:ea typeface="Roboto"/>
              <a:cs typeface="Carlito" panose="020F0502020204030204" pitchFamily="34" charset="0"/>
              <a:sym typeface="Roboto"/>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16956"/>
          <a:stretch/>
        </p:blipFill>
        <p:spPr>
          <a:xfrm>
            <a:off x="7385589" y="1452086"/>
            <a:ext cx="2348880" cy="1950592"/>
          </a:xfrm>
          <a:prstGeom prst="rect">
            <a:avLst/>
          </a:prstGeom>
        </p:spPr>
      </p:pic>
    </p:spTree>
    <p:extLst>
      <p:ext uri="{BB962C8B-B14F-4D97-AF65-F5344CB8AC3E}">
        <p14:creationId xmlns:p14="http://schemas.microsoft.com/office/powerpoint/2010/main" val="1834318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smtClean="0">
                <a:solidFill>
                  <a:srgbClr val="061C6C"/>
                </a:solidFill>
                <a:latin typeface="Carlito" panose="020F0502020204030204" pitchFamily="34" charset="0"/>
                <a:cs typeface="Carlito" panose="020F0502020204030204" pitchFamily="34" charset="0"/>
              </a:rPr>
              <a:t> </a:t>
            </a:r>
            <a:r>
              <a:rPr lang="fr-FR" sz="2800" b="1" dirty="0">
                <a:solidFill>
                  <a:srgbClr val="061C6C"/>
                </a:solidFill>
                <a:latin typeface="Carlito" panose="020F0502020204030204" pitchFamily="34" charset="0"/>
                <a:cs typeface="Carlito" panose="020F0502020204030204" pitchFamily="34" charset="0"/>
              </a:rPr>
              <a:t>1. Le chaînage des acteurs – mobilisation territoriale</a:t>
            </a:r>
            <a:endParaRPr lang="fr-FR" sz="2800" b="1" dirty="0">
              <a:solidFill>
                <a:srgbClr val="061C6C"/>
              </a:solidFill>
              <a:latin typeface="Carlito" panose="020F0502020204030204" pitchFamily="34" charset="0"/>
              <a:cs typeface="Carlito" panose="020F0502020204030204" pitchFamily="34" charset="0"/>
            </a:endParaRPr>
          </a:p>
        </p:txBody>
      </p:sp>
      <p:sp>
        <p:nvSpPr>
          <p:cNvPr id="24" name="Rectangle 23"/>
          <p:cNvSpPr/>
          <p:nvPr/>
        </p:nvSpPr>
        <p:spPr>
          <a:xfrm>
            <a:off x="785136" y="1252791"/>
            <a:ext cx="3240360" cy="400110"/>
          </a:xfrm>
          <a:prstGeom prst="rect">
            <a:avLst/>
          </a:prstGeom>
        </p:spPr>
        <p:txBody>
          <a:bodyPr wrap="square">
            <a:spAutoFit/>
          </a:bodyPr>
          <a:lstStyle/>
          <a:p>
            <a:pPr lvl="0"/>
            <a:r>
              <a:rPr lang="fr-FR" sz="2000" b="1" i="1" dirty="0" smtClean="0">
                <a:solidFill>
                  <a:srgbClr val="26B7D4"/>
                </a:solidFill>
              </a:rPr>
              <a:t>Plusieurs propositions :</a:t>
            </a:r>
            <a:endParaRPr lang="fr-FR" sz="2000" b="1" i="1" dirty="0">
              <a:solidFill>
                <a:srgbClr val="26B7D4"/>
              </a:solidFill>
            </a:endParaRPr>
          </a:p>
        </p:txBody>
      </p:sp>
      <p:sp>
        <p:nvSpPr>
          <p:cNvPr id="12" name="Rectangle 11"/>
          <p:cNvSpPr/>
          <p:nvPr/>
        </p:nvSpPr>
        <p:spPr>
          <a:xfrm>
            <a:off x="2821022" y="3506396"/>
            <a:ext cx="6452490" cy="645653"/>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Travailler sur le chaînage des solutions pour construire des parcours plus sécurisés </a:t>
            </a:r>
          </a:p>
          <a:p>
            <a:pPr algn="just"/>
            <a:r>
              <a:rPr lang="fr-FR" sz="1300" i="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(ex. : SAS apprentissage + apprentissage + Emploi accompagné = emploi)</a:t>
            </a:r>
            <a:endParaRPr lang="fr-FR" sz="1300" i="1"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e 13">
            <a:extLst>
              <a:ext uri="{FF2B5EF4-FFF2-40B4-BE49-F238E27FC236}">
                <a16:creationId xmlns:a16="http://schemas.microsoft.com/office/drawing/2014/main" xmlns="" id="{4E63DFCF-E08D-D249-B09E-8685281F5017}"/>
              </a:ext>
            </a:extLst>
          </p:cNvPr>
          <p:cNvGrpSpPr/>
          <p:nvPr/>
        </p:nvGrpSpPr>
        <p:grpSpPr>
          <a:xfrm>
            <a:off x="2262753" y="1829204"/>
            <a:ext cx="7299666" cy="645653"/>
            <a:chOff x="3221432" y="1196752"/>
            <a:chExt cx="6484097" cy="742622"/>
          </a:xfrm>
        </p:grpSpPr>
        <p:sp>
          <p:nvSpPr>
            <p:cNvPr id="15" name="Rectangle 14"/>
            <p:cNvSpPr/>
            <p:nvPr/>
          </p:nvSpPr>
          <p:spPr>
            <a:xfrm>
              <a:off x="3538537" y="1196752"/>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Centrer les axes et les objectifs du PRITH sur les trois moments clés du parcours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l’entrée dans la vie active, la recherche d’emploi, le licenciement pour inaptitude et la reconversion professionnelle.</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riangle rectangle 15">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14386"/>
          <a:stretch/>
        </p:blipFill>
        <p:spPr>
          <a:xfrm>
            <a:off x="344488" y="2767663"/>
            <a:ext cx="1617025" cy="1384386"/>
          </a:xfrm>
          <a:prstGeom prst="rect">
            <a:avLst/>
          </a:prstGeom>
        </p:spPr>
      </p:pic>
      <p:sp>
        <p:nvSpPr>
          <p:cNvPr id="23" name="Rectangle 22"/>
          <p:cNvSpPr/>
          <p:nvPr/>
        </p:nvSpPr>
        <p:spPr>
          <a:xfrm>
            <a:off x="2810678" y="2744148"/>
            <a:ext cx="6370102" cy="645653"/>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Organiser un processus d’orientation et d’entrée en accompagnement en circuit court (service public de l’insertion)</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p:cNvSpPr/>
          <p:nvPr/>
        </p:nvSpPr>
        <p:spPr>
          <a:xfrm>
            <a:off x="2792760" y="4335603"/>
            <a:ext cx="6463165" cy="645653"/>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Organiser un processus de </a:t>
            </a:r>
            <a:r>
              <a:rPr lang="fr-FR" sz="1300"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sourcing</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pour aider les employeurs à recruter</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2792760" y="5157192"/>
            <a:ext cx="6370102" cy="645653"/>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R</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evoir les modes de gouvernance nationale, régionale et locale des PRITH  : animation et outils de </a:t>
            </a:r>
            <a:r>
              <a:rPr lang="fr-FR" sz="1300"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reporting</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0633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smtClean="0">
                <a:solidFill>
                  <a:srgbClr val="061C6C"/>
                </a:solidFill>
                <a:latin typeface="Carlito" panose="020F0502020204030204" pitchFamily="34" charset="0"/>
                <a:cs typeface="Carlito" panose="020F0502020204030204" pitchFamily="34" charset="0"/>
              </a:rPr>
              <a:t> </a:t>
            </a:r>
            <a:r>
              <a:rPr lang="fr-FR" sz="2800" b="1" dirty="0">
                <a:solidFill>
                  <a:srgbClr val="061C6C"/>
                </a:solidFill>
                <a:latin typeface="Carlito" panose="020F0502020204030204" pitchFamily="34" charset="0"/>
                <a:cs typeface="Carlito" panose="020F0502020204030204" pitchFamily="34" charset="0"/>
              </a:rPr>
              <a:t>1. Le chaînage des acteurs – mobilisation territoriale</a:t>
            </a:r>
            <a:endParaRPr lang="fr-FR" sz="2800" b="1" dirty="0">
              <a:solidFill>
                <a:srgbClr val="061C6C"/>
              </a:solidFill>
              <a:latin typeface="Carlito" panose="020F0502020204030204" pitchFamily="34" charset="0"/>
              <a:cs typeface="Carlito" panose="020F0502020204030204" pitchFamily="34" charset="0"/>
            </a:endParaRPr>
          </a:p>
        </p:txBody>
      </p:sp>
      <p:sp>
        <p:nvSpPr>
          <p:cNvPr id="24" name="Rectangle 23"/>
          <p:cNvSpPr/>
          <p:nvPr/>
        </p:nvSpPr>
        <p:spPr>
          <a:xfrm>
            <a:off x="848544" y="1214416"/>
            <a:ext cx="3240360" cy="461665"/>
          </a:xfrm>
          <a:prstGeom prst="rect">
            <a:avLst/>
          </a:prstGeom>
        </p:spPr>
        <p:txBody>
          <a:bodyPr wrap="square">
            <a:spAutoFit/>
          </a:bodyPr>
          <a:lstStyle/>
          <a:p>
            <a:pPr lvl="0"/>
            <a:r>
              <a:rPr lang="fr-FR" sz="2400" b="1" i="1" dirty="0" smtClean="0">
                <a:solidFill>
                  <a:srgbClr val="26B7D4"/>
                </a:solidFill>
              </a:rPr>
              <a:t>Le mode de travail :  </a:t>
            </a:r>
            <a:endParaRPr lang="fr-FR" sz="24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1221924" y="1892659"/>
            <a:ext cx="970719" cy="827222"/>
          </a:xfrm>
          <a:prstGeom prst="rect">
            <a:avLst/>
          </a:prstGeom>
        </p:spPr>
      </p:pic>
      <p:sp>
        <p:nvSpPr>
          <p:cNvPr id="29" name="Rectangle 28"/>
          <p:cNvSpPr/>
          <p:nvPr/>
        </p:nvSpPr>
        <p:spPr>
          <a:xfrm>
            <a:off x="2405316" y="1952327"/>
            <a:ext cx="5877205" cy="707886"/>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Chef de file : </a:t>
            </a:r>
            <a:r>
              <a:rPr lang="fr-FR" sz="2000" dirty="0" smtClean="0">
                <a:solidFill>
                  <a:srgbClr val="073763"/>
                </a:solidFill>
                <a:latin typeface="Carlito" panose="020F0502020204030204" pitchFamily="34" charset="0"/>
                <a:ea typeface="Roboto"/>
                <a:cs typeface="Carlito" panose="020F0502020204030204" pitchFamily="34" charset="0"/>
                <a:sym typeface="Roboto"/>
              </a:rPr>
              <a:t>une </a:t>
            </a:r>
            <a:r>
              <a:rPr lang="fr-FR" sz="2000" dirty="0" err="1" smtClean="0">
                <a:solidFill>
                  <a:srgbClr val="073763"/>
                </a:solidFill>
                <a:latin typeface="Carlito" panose="020F0502020204030204" pitchFamily="34" charset="0"/>
                <a:ea typeface="Roboto"/>
                <a:cs typeface="Carlito" panose="020F0502020204030204" pitchFamily="34" charset="0"/>
                <a:sym typeface="Roboto"/>
              </a:rPr>
              <a:t>Direccte</a:t>
            </a:r>
            <a:r>
              <a:rPr lang="fr-FR" sz="2000" dirty="0" smtClean="0">
                <a:solidFill>
                  <a:srgbClr val="073763"/>
                </a:solidFill>
                <a:latin typeface="Carlito" panose="020F0502020204030204" pitchFamily="34" charset="0"/>
                <a:ea typeface="Roboto"/>
                <a:cs typeface="Carlito" panose="020F0502020204030204" pitchFamily="34" charset="0"/>
                <a:sym typeface="Roboto"/>
              </a:rPr>
              <a:t> exemplaire + prestataire animation PRITH</a:t>
            </a: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15362"/>
          <a:stretch/>
        </p:blipFill>
        <p:spPr>
          <a:xfrm>
            <a:off x="1184690" y="2914961"/>
            <a:ext cx="1045189" cy="884623"/>
          </a:xfrm>
          <a:prstGeom prst="rect">
            <a:avLst/>
          </a:prstGeom>
        </p:spPr>
      </p:pic>
      <p:sp>
        <p:nvSpPr>
          <p:cNvPr id="30" name="Rectangle 29"/>
          <p:cNvSpPr/>
          <p:nvPr/>
        </p:nvSpPr>
        <p:spPr>
          <a:xfrm>
            <a:off x="2372724" y="2849440"/>
            <a:ext cx="5877205" cy="1323439"/>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Partenaires</a:t>
            </a:r>
            <a:r>
              <a:rPr lang="fr-FR" sz="2000" dirty="0" smtClean="0">
                <a:solidFill>
                  <a:srgbClr val="073763"/>
                </a:solidFill>
                <a:latin typeface="Carlito" panose="020F0502020204030204" pitchFamily="34" charset="0"/>
                <a:ea typeface="Roboto"/>
                <a:cs typeface="Carlito" panose="020F0502020204030204" pitchFamily="34" charset="0"/>
                <a:sym typeface="Roboto"/>
              </a:rPr>
              <a:t> : partenaires sociaux, Agefiph, </a:t>
            </a:r>
            <a:r>
              <a:rPr lang="fr-FR" sz="2000" dirty="0" smtClean="0">
                <a:solidFill>
                  <a:srgbClr val="073763"/>
                </a:solidFill>
                <a:latin typeface="Carlito" panose="020F0502020204030204" pitchFamily="34" charset="0"/>
                <a:ea typeface="Roboto"/>
                <a:cs typeface="Carlito" panose="020F0502020204030204" pitchFamily="34" charset="0"/>
                <a:sym typeface="Roboto"/>
              </a:rPr>
              <a:t>FIPHFP, </a:t>
            </a:r>
            <a:r>
              <a:rPr lang="fr-FR" sz="2000" dirty="0" smtClean="0">
                <a:solidFill>
                  <a:srgbClr val="073763"/>
                </a:solidFill>
                <a:latin typeface="Carlito" panose="020F0502020204030204" pitchFamily="34" charset="0"/>
                <a:ea typeface="Roboto"/>
                <a:cs typeface="Carlito" panose="020F0502020204030204" pitchFamily="34" charset="0"/>
                <a:sym typeface="Roboto"/>
              </a:rPr>
              <a:t>SPE et intérim, MDPH, CFA, ARS, Collectivités, associations, ESAT-EA et CRP, Rectorat, commission Emploi du </a:t>
            </a:r>
            <a:r>
              <a:rPr lang="fr-FR" sz="2000" dirty="0" smtClean="0">
                <a:solidFill>
                  <a:srgbClr val="073763"/>
                </a:solidFill>
                <a:latin typeface="Carlito" panose="020F0502020204030204" pitchFamily="34" charset="0"/>
                <a:ea typeface="Roboto"/>
                <a:cs typeface="Carlito" panose="020F0502020204030204" pitchFamily="34" charset="0"/>
                <a:sym typeface="Roboto"/>
              </a:rPr>
              <a:t>CNCPH, Agence du service civique…</a:t>
            </a:r>
            <a:endParaRPr lang="fr-FR" sz="2000" dirty="0" smtClean="0">
              <a:solidFill>
                <a:srgbClr val="073763"/>
              </a:solidFill>
              <a:latin typeface="Carlito" panose="020F0502020204030204" pitchFamily="34" charset="0"/>
              <a:ea typeface="Roboto"/>
              <a:cs typeface="Carlito" panose="020F0502020204030204" pitchFamily="34" charset="0"/>
              <a:sym typeface="Roboto"/>
            </a:endParaRPr>
          </a:p>
        </p:txBody>
      </p:sp>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b="12898"/>
          <a:stretch/>
        </p:blipFill>
        <p:spPr>
          <a:xfrm>
            <a:off x="1306654" y="4118124"/>
            <a:ext cx="748797" cy="652213"/>
          </a:xfrm>
          <a:prstGeom prst="rect">
            <a:avLst/>
          </a:prstGeom>
        </p:spPr>
      </p:pic>
      <p:pic>
        <p:nvPicPr>
          <p:cNvPr id="31" name="Image 30"/>
          <p:cNvPicPr>
            <a:picLocks noChangeAspect="1"/>
          </p:cNvPicPr>
          <p:nvPr/>
        </p:nvPicPr>
        <p:blipFill rotWithShape="1">
          <a:blip r:embed="rId6">
            <a:extLst>
              <a:ext uri="{28A0092B-C50C-407E-A947-70E740481C1C}">
                <a14:useLocalDpi xmlns:a14="http://schemas.microsoft.com/office/drawing/2010/main" val="0"/>
              </a:ext>
            </a:extLst>
          </a:blip>
          <a:srcRect b="16956"/>
          <a:stretch/>
        </p:blipFill>
        <p:spPr>
          <a:xfrm>
            <a:off x="1296628" y="5168890"/>
            <a:ext cx="896015" cy="744082"/>
          </a:xfrm>
          <a:prstGeom prst="rect">
            <a:avLst/>
          </a:prstGeom>
        </p:spPr>
      </p:pic>
      <p:sp>
        <p:nvSpPr>
          <p:cNvPr id="32" name="Rectangle 31"/>
          <p:cNvSpPr/>
          <p:nvPr/>
        </p:nvSpPr>
        <p:spPr>
          <a:xfrm>
            <a:off x="2405316" y="4244175"/>
            <a:ext cx="5877205" cy="707886"/>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Livrable : </a:t>
            </a:r>
            <a:r>
              <a:rPr lang="fr-FR" sz="2000" dirty="0" smtClean="0">
                <a:solidFill>
                  <a:srgbClr val="073763"/>
                </a:solidFill>
                <a:latin typeface="Carlito" panose="020F0502020204030204" pitchFamily="34" charset="0"/>
                <a:ea typeface="Roboto"/>
                <a:cs typeface="Carlito" panose="020F0502020204030204" pitchFamily="34" charset="0"/>
                <a:sym typeface="Roboto"/>
              </a:rPr>
              <a:t>Nouveau cahier des charges du </a:t>
            </a:r>
            <a:r>
              <a:rPr lang="fr-FR" sz="2000" dirty="0" smtClean="0">
                <a:solidFill>
                  <a:srgbClr val="073763"/>
                </a:solidFill>
                <a:latin typeface="Carlito" panose="020F0502020204030204" pitchFamily="34" charset="0"/>
                <a:ea typeface="Roboto"/>
                <a:cs typeface="Carlito" panose="020F0502020204030204" pitchFamily="34" charset="0"/>
                <a:sym typeface="Roboto"/>
              </a:rPr>
              <a:t>PRITH + outils d’animation</a:t>
            </a:r>
            <a:endParaRPr lang="fr-FR" sz="2000" dirty="0" smtClean="0">
              <a:solidFill>
                <a:srgbClr val="073763"/>
              </a:solidFill>
              <a:latin typeface="Carlito" panose="020F0502020204030204" pitchFamily="34" charset="0"/>
              <a:ea typeface="Roboto"/>
              <a:cs typeface="Carlito" panose="020F0502020204030204" pitchFamily="34" charset="0"/>
              <a:sym typeface="Roboto"/>
            </a:endParaRPr>
          </a:p>
        </p:txBody>
      </p:sp>
      <p:sp>
        <p:nvSpPr>
          <p:cNvPr id="33" name="Rectangle 32"/>
          <p:cNvSpPr/>
          <p:nvPr/>
        </p:nvSpPr>
        <p:spPr>
          <a:xfrm>
            <a:off x="2405316" y="5225373"/>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Calendrier : </a:t>
            </a:r>
            <a:r>
              <a:rPr lang="fr-FR" sz="2000" dirty="0" smtClean="0">
                <a:solidFill>
                  <a:srgbClr val="073763"/>
                </a:solidFill>
                <a:latin typeface="Carlito" panose="020F0502020204030204" pitchFamily="34" charset="0"/>
                <a:ea typeface="Roboto"/>
                <a:cs typeface="Carlito" panose="020F0502020204030204" pitchFamily="34" charset="0"/>
                <a:sym typeface="Roboto"/>
              </a:rPr>
              <a:t>avril 2019</a:t>
            </a:r>
          </a:p>
        </p:txBody>
      </p:sp>
    </p:spTree>
    <p:extLst>
      <p:ext uri="{BB962C8B-B14F-4D97-AF65-F5344CB8AC3E}">
        <p14:creationId xmlns:p14="http://schemas.microsoft.com/office/powerpoint/2010/main" val="2512570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a:t>
            </a:r>
            <a:r>
              <a:rPr lang="fr-FR" sz="2800" b="1" dirty="0" smtClean="0">
                <a:solidFill>
                  <a:srgbClr val="061C6C"/>
                </a:solidFill>
                <a:latin typeface="Carlito" panose="020F0502020204030204" pitchFamily="34" charset="0"/>
                <a:cs typeface="Carlito" panose="020F0502020204030204" pitchFamily="34" charset="0"/>
              </a:rPr>
              <a:t>2. Les modalités d’accompagnement</a:t>
            </a:r>
            <a:endParaRPr lang="fr-FR" sz="2800" b="1" dirty="0">
              <a:solidFill>
                <a:srgbClr val="061C6C"/>
              </a:solidFill>
              <a:latin typeface="Carlito" panose="020F0502020204030204" pitchFamily="34" charset="0"/>
              <a:cs typeface="Carlito" panose="020F0502020204030204" pitchFamily="34" charset="0"/>
            </a:endParaRPr>
          </a:p>
        </p:txBody>
      </p:sp>
      <p:sp>
        <p:nvSpPr>
          <p:cNvPr id="18" name="Rectangle 17"/>
          <p:cNvSpPr/>
          <p:nvPr/>
        </p:nvSpPr>
        <p:spPr>
          <a:xfrm>
            <a:off x="817238" y="1227163"/>
            <a:ext cx="8672266" cy="707886"/>
          </a:xfrm>
          <a:prstGeom prst="rect">
            <a:avLst/>
          </a:prstGeom>
        </p:spPr>
        <p:txBody>
          <a:bodyPr wrap="square">
            <a:spAutoFit/>
          </a:bodyPr>
          <a:lstStyle/>
          <a:p>
            <a:pPr lvl="0"/>
            <a:r>
              <a:rPr lang="fr-FR" sz="2000" b="1" i="1" dirty="0" smtClean="0">
                <a:solidFill>
                  <a:srgbClr val="26B7D4"/>
                </a:solidFill>
              </a:rPr>
              <a:t>Repenser les propositions d’accompagnement des personnes handicapées et des employeurs</a:t>
            </a:r>
            <a:endParaRPr lang="fr-FR" sz="2000" b="1" i="1" dirty="0">
              <a:solidFill>
                <a:srgbClr val="26B7D4"/>
              </a:solidFill>
            </a:endParaRP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b="14203"/>
          <a:stretch/>
        </p:blipFill>
        <p:spPr>
          <a:xfrm>
            <a:off x="7221016" y="1712121"/>
            <a:ext cx="2560374" cy="2196726"/>
          </a:xfrm>
          <a:prstGeom prst="rect">
            <a:avLst/>
          </a:prstGeom>
        </p:spPr>
      </p:pic>
      <p:sp>
        <p:nvSpPr>
          <p:cNvPr id="24" name="Rectangle 23"/>
          <p:cNvSpPr/>
          <p:nvPr/>
        </p:nvSpPr>
        <p:spPr>
          <a:xfrm>
            <a:off x="912235" y="1938700"/>
            <a:ext cx="6304588" cy="3970318"/>
          </a:xfrm>
          <a:prstGeom prst="rect">
            <a:avLst/>
          </a:prstGeom>
        </p:spPr>
        <p:txBody>
          <a:bodyPr wrap="square">
            <a:spAutoFit/>
          </a:bodyPr>
          <a:lstStyle/>
          <a:p>
            <a:pPr lvl="0" algn="just">
              <a:buClr>
                <a:srgbClr val="496391"/>
              </a:buClr>
              <a:buSzPct val="100000"/>
            </a:pPr>
            <a:r>
              <a:rPr lang="fr-FR" sz="1800" dirty="0">
                <a:solidFill>
                  <a:srgbClr val="073763"/>
                </a:solidFill>
                <a:latin typeface="Carlito" panose="020F0502020204030204" pitchFamily="34" charset="0"/>
                <a:ea typeface="Roboto"/>
                <a:cs typeface="Carlito" panose="020F0502020204030204" pitchFamily="34" charset="0"/>
                <a:sym typeface="Roboto"/>
              </a:rPr>
              <a:t>Une diversité de propositions d’accompagnement est aujourd’hui disponible, sans </a:t>
            </a:r>
            <a:r>
              <a:rPr lang="fr-FR" sz="1800" dirty="0" smtClean="0">
                <a:solidFill>
                  <a:srgbClr val="073763"/>
                </a:solidFill>
                <a:latin typeface="Carlito" panose="020F0502020204030204" pitchFamily="34" charset="0"/>
                <a:ea typeface="Roboto"/>
                <a:cs typeface="Carlito" panose="020F0502020204030204" pitchFamily="34" charset="0"/>
                <a:sym typeface="Roboto"/>
              </a:rPr>
              <a:t>véritable </a:t>
            </a:r>
            <a:r>
              <a:rPr lang="fr-FR" sz="1800" dirty="0">
                <a:solidFill>
                  <a:srgbClr val="073763"/>
                </a:solidFill>
                <a:latin typeface="Carlito" panose="020F0502020204030204" pitchFamily="34" charset="0"/>
                <a:ea typeface="Roboto"/>
                <a:cs typeface="Carlito" panose="020F0502020204030204" pitchFamily="34" charset="0"/>
                <a:sym typeface="Roboto"/>
              </a:rPr>
              <a:t>coordination/visibilité/transparence. </a:t>
            </a:r>
            <a:endParaRPr lang="fr-FR" sz="1800" dirty="0" smtClean="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smtClean="0">
                <a:solidFill>
                  <a:srgbClr val="073763"/>
                </a:solidFill>
                <a:latin typeface="Carlito" panose="020F0502020204030204" pitchFamily="34" charset="0"/>
                <a:ea typeface="Roboto"/>
                <a:cs typeface="Carlito" panose="020F0502020204030204" pitchFamily="34" charset="0"/>
                <a:sym typeface="Roboto"/>
              </a:rPr>
              <a:t>Il s’agit de définir </a:t>
            </a:r>
            <a:r>
              <a:rPr lang="fr-FR" sz="1800" dirty="0">
                <a:solidFill>
                  <a:srgbClr val="073763"/>
                </a:solidFill>
                <a:latin typeface="Carlito" panose="020F0502020204030204" pitchFamily="34" charset="0"/>
                <a:ea typeface="Roboto"/>
                <a:cs typeface="Carlito" panose="020F0502020204030204" pitchFamily="34" charset="0"/>
                <a:sym typeface="Roboto"/>
              </a:rPr>
              <a:t>plusieurs formats </a:t>
            </a:r>
            <a:r>
              <a:rPr lang="fr-FR" sz="1800" dirty="0" smtClean="0">
                <a:solidFill>
                  <a:srgbClr val="073763"/>
                </a:solidFill>
                <a:latin typeface="Carlito" panose="020F0502020204030204" pitchFamily="34" charset="0"/>
                <a:ea typeface="Roboto"/>
                <a:cs typeface="Carlito" panose="020F0502020204030204" pitchFamily="34" charset="0"/>
                <a:sym typeface="Roboto"/>
              </a:rPr>
              <a:t>d’Emploi </a:t>
            </a:r>
            <a:r>
              <a:rPr lang="fr-FR" sz="1800" dirty="0">
                <a:solidFill>
                  <a:srgbClr val="073763"/>
                </a:solidFill>
                <a:latin typeface="Carlito" panose="020F0502020204030204" pitchFamily="34" charset="0"/>
                <a:ea typeface="Roboto"/>
                <a:cs typeface="Carlito" panose="020F0502020204030204" pitchFamily="34" charset="0"/>
                <a:sym typeface="Roboto"/>
              </a:rPr>
              <a:t>accompagné intégrant des intensités d’accompagnement différentes selon les besoins des personnes et des employeurs et en donnant priorité, côté employeurs, aux TPE, PME, ETI. </a:t>
            </a:r>
            <a:endParaRPr lang="fr-FR" sz="1800" dirty="0" smtClean="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a:solidFill>
                  <a:srgbClr val="073763"/>
                </a:solidFill>
                <a:latin typeface="Carlito" panose="020F0502020204030204" pitchFamily="34" charset="0"/>
                <a:ea typeface="Roboto"/>
                <a:cs typeface="Carlito" panose="020F0502020204030204" pitchFamily="34" charset="0"/>
                <a:sym typeface="Roboto"/>
              </a:rPr>
              <a:t>Ces accompagnements doivent intégrer une évaluation de la compatibilité emploi/handicap en amont du recrutement à l’aide du diagnostic global, la constitution de </a:t>
            </a:r>
            <a:r>
              <a:rPr lang="fr-FR" sz="1800" dirty="0" err="1">
                <a:solidFill>
                  <a:srgbClr val="073763"/>
                </a:solidFill>
                <a:latin typeface="Carlito" panose="020F0502020204030204" pitchFamily="34" charset="0"/>
                <a:ea typeface="Roboto"/>
                <a:cs typeface="Carlito" panose="020F0502020204030204" pitchFamily="34" charset="0"/>
                <a:sym typeface="Roboto"/>
              </a:rPr>
              <a:t>sourcing</a:t>
            </a:r>
            <a:r>
              <a:rPr lang="fr-FR" sz="1800" dirty="0">
                <a:solidFill>
                  <a:srgbClr val="073763"/>
                </a:solidFill>
                <a:latin typeface="Carlito" panose="020F0502020204030204" pitchFamily="34" charset="0"/>
                <a:ea typeface="Roboto"/>
                <a:cs typeface="Carlito" panose="020F0502020204030204" pitchFamily="34" charset="0"/>
                <a:sym typeface="Roboto"/>
              </a:rPr>
              <a:t>/vivier pour mieux cibler les offres au bénéfice des TH, favoriser la convalescence active, l’entreprenariat comme voie d’intégration professionnelle et reconversion professionnelle</a:t>
            </a:r>
            <a:r>
              <a:rPr lang="fr-FR" sz="1800" dirty="0" smtClean="0">
                <a:solidFill>
                  <a:srgbClr val="073763"/>
                </a:solidFill>
                <a:latin typeface="Carlito" panose="020F0502020204030204" pitchFamily="34" charset="0"/>
                <a:ea typeface="Roboto"/>
                <a:cs typeface="Carlito" panose="020F0502020204030204" pitchFamily="34" charset="0"/>
                <a:sym typeface="Roboto"/>
              </a:rPr>
              <a:t>..</a:t>
            </a:r>
            <a:endParaRPr lang="fr-FR" sz="1800" dirty="0">
              <a:solidFill>
                <a:srgbClr val="073763"/>
              </a:solidFill>
              <a:latin typeface="Carlito" panose="020F0502020204030204" pitchFamily="34" charset="0"/>
              <a:ea typeface="Roboto"/>
              <a:cs typeface="Carlito" panose="020F0502020204030204" pitchFamily="34" charset="0"/>
              <a:sym typeface="Roboto"/>
            </a:endParaRPr>
          </a:p>
        </p:txBody>
      </p:sp>
    </p:spTree>
    <p:extLst>
      <p:ext uri="{BB962C8B-B14F-4D97-AF65-F5344CB8AC3E}">
        <p14:creationId xmlns:p14="http://schemas.microsoft.com/office/powerpoint/2010/main" val="195310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784661"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a:t>
            </a:r>
            <a:r>
              <a:rPr lang="fr-FR" sz="2800" b="1" dirty="0" smtClean="0">
                <a:solidFill>
                  <a:srgbClr val="061C6C"/>
                </a:solidFill>
                <a:latin typeface="Carlito" panose="020F0502020204030204" pitchFamily="34" charset="0"/>
                <a:cs typeface="Carlito" panose="020F0502020204030204" pitchFamily="34" charset="0"/>
              </a:rPr>
              <a:t>2. Les modalités d’accompagnement</a:t>
            </a:r>
            <a:endParaRPr lang="fr-FR" sz="2800" b="1" dirty="0">
              <a:solidFill>
                <a:srgbClr val="061C6C"/>
              </a:solidFill>
              <a:latin typeface="Carlito" panose="020F0502020204030204" pitchFamily="34" charset="0"/>
              <a:cs typeface="Carlito" panose="020F0502020204030204" pitchFamily="34" charset="0"/>
            </a:endParaRPr>
          </a:p>
        </p:txBody>
      </p:sp>
      <p:sp>
        <p:nvSpPr>
          <p:cNvPr id="31" name="Rectangle 30"/>
          <p:cNvSpPr/>
          <p:nvPr/>
        </p:nvSpPr>
        <p:spPr>
          <a:xfrm>
            <a:off x="2016579" y="5733495"/>
            <a:ext cx="7688407" cy="503818"/>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Structurer un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service « clé en main »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pour les TPE-PME et les petites collectivités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pour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recruter et maintenir dans l’emploi les salariés handicapés</a:t>
            </a:r>
          </a:p>
        </p:txBody>
      </p:sp>
      <p:sp>
        <p:nvSpPr>
          <p:cNvPr id="45" name="Rectangle 44"/>
          <p:cNvSpPr/>
          <p:nvPr/>
        </p:nvSpPr>
        <p:spPr>
          <a:xfrm>
            <a:off x="2035018" y="1531392"/>
            <a:ext cx="7669967" cy="408651"/>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50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000 personnes handicapées en Emploi accompagné « nouvelle génération » en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2021</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2371305" y="2803663"/>
            <a:ext cx="7345823" cy="362476"/>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Former au « job coaching » les référents handicap des entreprises de plus de 250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salariés</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p:cNvSpPr/>
          <p:nvPr/>
        </p:nvSpPr>
        <p:spPr>
          <a:xfrm>
            <a:off x="2375036" y="3812371"/>
            <a:ext cx="7355870"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Expérimenter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le rapprochement de Pôle emploi et Cap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emploi, former les conseillers au job coaching, développer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le partenariat avec le tissu associatif, mieux intégrer le catalogue Agefiph dans les prestations des conseillers Entreprise de Pôle emploi, développer une offre de service aux employeurs </a:t>
            </a:r>
          </a:p>
        </p:txBody>
      </p:sp>
      <p:sp>
        <p:nvSpPr>
          <p:cNvPr id="54" name="Rectangle 53"/>
          <p:cNvSpPr/>
          <p:nvPr/>
        </p:nvSpPr>
        <p:spPr>
          <a:xfrm>
            <a:off x="2371305" y="5268905"/>
            <a:ext cx="7345824" cy="360040"/>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Compléter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l’offre de service du SPE par celle du travail temporaire (déclinaison de l’accord </a:t>
            </a:r>
            <a:r>
              <a:rPr lang="fr-FR" sz="1300"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Prism’emploi</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b="14203"/>
          <a:stretch/>
        </p:blipFill>
        <p:spPr>
          <a:xfrm>
            <a:off x="-161009" y="1864586"/>
            <a:ext cx="1891340" cy="1622715"/>
          </a:xfrm>
          <a:prstGeom prst="rect">
            <a:avLst/>
          </a:prstGeom>
        </p:spPr>
      </p:pic>
      <p:sp>
        <p:nvSpPr>
          <p:cNvPr id="24" name="Rectangle 23"/>
          <p:cNvSpPr/>
          <p:nvPr/>
        </p:nvSpPr>
        <p:spPr>
          <a:xfrm>
            <a:off x="751126" y="1073075"/>
            <a:ext cx="3240360" cy="400110"/>
          </a:xfrm>
          <a:prstGeom prst="rect">
            <a:avLst/>
          </a:prstGeom>
        </p:spPr>
        <p:txBody>
          <a:bodyPr wrap="square">
            <a:spAutoFit/>
          </a:bodyPr>
          <a:lstStyle/>
          <a:p>
            <a:pPr lvl="0"/>
            <a:r>
              <a:rPr lang="fr-FR" sz="2000" b="1" i="1" dirty="0" smtClean="0">
                <a:solidFill>
                  <a:srgbClr val="26B7D4"/>
                </a:solidFill>
              </a:rPr>
              <a:t>Plusieurs propositions :</a:t>
            </a:r>
            <a:endParaRPr lang="fr-FR" sz="2000" b="1" i="1" dirty="0">
              <a:solidFill>
                <a:srgbClr val="26B7D4"/>
              </a:solidFill>
            </a:endParaRPr>
          </a:p>
        </p:txBody>
      </p:sp>
      <p:sp>
        <p:nvSpPr>
          <p:cNvPr id="26" name="Rectangle 25"/>
          <p:cNvSpPr/>
          <p:nvPr/>
        </p:nvSpPr>
        <p:spPr>
          <a:xfrm>
            <a:off x="2371306" y="2069599"/>
            <a:ext cx="7345823" cy="576919"/>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Un cahier des charges ajusté en 2019 pour une expérimentation d’accompagnements d’intensités différentes proposés par d’autres acteurs que les organismes gestionnaires de l’Emploi accompagné labélisés ARS : les acteurs du SPE et les ESAT – EA – CRP  </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1999289" y="3299176"/>
            <a:ext cx="7717840" cy="444737"/>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Plan d’actions du SPE pour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réduire le chômage des TH et viser à ce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qu’aucun employeur ne s’acquitte de son obligation par sa seule contribution </a:t>
            </a:r>
            <a:endPar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p:cNvSpPr/>
          <p:nvPr/>
        </p:nvSpPr>
        <p:spPr>
          <a:xfrm>
            <a:off x="2375036" y="4688862"/>
            <a:ext cx="7359601" cy="467294"/>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Faire évoluer la rédaction des offres d’emploi, les critères et processus de recrutement en développant des outils de </a:t>
            </a:r>
            <a:r>
              <a:rPr lang="fr-FR" sz="1300"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testing</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pour repérer les aptitudes et compétences </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riangle rectangle 33">
            <a:extLst>
              <a:ext uri="{FF2B5EF4-FFF2-40B4-BE49-F238E27FC236}">
                <a16:creationId xmlns:a16="http://schemas.microsoft.com/office/drawing/2014/main" xmlns="" id="{37ECAEBF-0257-3E4B-AE54-33557D05561F}"/>
              </a:ext>
            </a:extLst>
          </p:cNvPr>
          <p:cNvSpPr/>
          <p:nvPr/>
        </p:nvSpPr>
        <p:spPr>
          <a:xfrm rot="13578573">
            <a:off x="1684457" y="1621358"/>
            <a:ext cx="316594" cy="366274"/>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riangle rectangle 34">
            <a:extLst>
              <a:ext uri="{FF2B5EF4-FFF2-40B4-BE49-F238E27FC236}">
                <a16:creationId xmlns:a16="http://schemas.microsoft.com/office/drawing/2014/main" xmlns="" id="{37ECAEBF-0257-3E4B-AE54-33557D05561F}"/>
              </a:ext>
            </a:extLst>
          </p:cNvPr>
          <p:cNvSpPr/>
          <p:nvPr/>
        </p:nvSpPr>
        <p:spPr>
          <a:xfrm rot="13578573">
            <a:off x="1637505" y="3376219"/>
            <a:ext cx="316594" cy="366274"/>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Triangle rectangle 35">
            <a:extLst>
              <a:ext uri="{FF2B5EF4-FFF2-40B4-BE49-F238E27FC236}">
                <a16:creationId xmlns:a16="http://schemas.microsoft.com/office/drawing/2014/main" xmlns="" id="{37ECAEBF-0257-3E4B-AE54-33557D05561F}"/>
              </a:ext>
            </a:extLst>
          </p:cNvPr>
          <p:cNvSpPr/>
          <p:nvPr/>
        </p:nvSpPr>
        <p:spPr>
          <a:xfrm rot="13578573">
            <a:off x="1646129" y="5819000"/>
            <a:ext cx="316594" cy="366274"/>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0028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6" name="Rectangle 135">
            <a:extLst>
              <a:ext uri="{FF2B5EF4-FFF2-40B4-BE49-F238E27FC236}">
                <a16:creationId xmlns="" xmlns:a16="http://schemas.microsoft.com/office/drawing/2014/main" id="{D0712110-0BC1-4B31-B3BB-63B44222E8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4466B5F3-C053-4580-B04A-1EF949888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7"/>
            <a:ext cx="9906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a:extLst>
              <a:ext uri="{FF2B5EF4-FFF2-40B4-BE49-F238E27FC236}">
                <a16:creationId xmlns="" xmlns:a16="http://schemas.microsoft.com/office/drawing/2014/main" id="{9CE4680C-66F2-4AAE-A44F-51042AD749F7}"/>
              </a:ext>
            </a:extLst>
          </p:cNvPr>
          <p:cNvSpPr>
            <a:spLocks noGrp="1"/>
          </p:cNvSpPr>
          <p:nvPr>
            <p:ph type="ctrTitle"/>
          </p:nvPr>
        </p:nvSpPr>
        <p:spPr>
          <a:xfrm>
            <a:off x="434341" y="962902"/>
            <a:ext cx="4139222" cy="2380828"/>
          </a:xfrm>
        </p:spPr>
        <p:txBody>
          <a:bodyPr>
            <a:normAutofit fontScale="90000"/>
          </a:bodyPr>
          <a:lstStyle/>
          <a:p>
            <a:r>
              <a:rPr lang="fr-FR" sz="3600">
                <a:solidFill>
                  <a:srgbClr val="0070C0"/>
                </a:solidFill>
              </a:rPr>
              <a:t>Présentation de l’action pilote SARRAH dans les agences de Pôle emploi</a:t>
            </a:r>
            <a:endParaRPr lang="fr-FR" sz="3600" dirty="0">
              <a:solidFill>
                <a:srgbClr val="0070C0"/>
              </a:solidFill>
            </a:endParaRPr>
          </a:p>
        </p:txBody>
      </p:sp>
      <p:sp>
        <p:nvSpPr>
          <p:cNvPr id="3" name="Sous-titre 2">
            <a:extLst>
              <a:ext uri="{FF2B5EF4-FFF2-40B4-BE49-F238E27FC236}">
                <a16:creationId xmlns="" xmlns:a16="http://schemas.microsoft.com/office/drawing/2014/main" id="{9A85DABB-9B9A-42D0-BCC7-252153AD0325}"/>
              </a:ext>
            </a:extLst>
          </p:cNvPr>
          <p:cNvSpPr>
            <a:spLocks noGrp="1"/>
          </p:cNvSpPr>
          <p:nvPr>
            <p:ph type="subTitle" idx="1"/>
          </p:nvPr>
        </p:nvSpPr>
        <p:spPr>
          <a:xfrm>
            <a:off x="406927" y="3765508"/>
            <a:ext cx="4135238" cy="1610643"/>
          </a:xfrm>
        </p:spPr>
        <p:txBody>
          <a:bodyPr>
            <a:normAutofit fontScale="92500" lnSpcReduction="20000"/>
          </a:bodyPr>
          <a:lstStyle/>
          <a:p>
            <a:r>
              <a:rPr lang="fr-FR" i="1">
                <a:solidFill>
                  <a:schemeClr val="accent2"/>
                </a:solidFill>
              </a:rPr>
              <a:t>L’offre de services de droit commun est adaptée pour mieux répondre aux problématiques d’insertion en situation de handicap</a:t>
            </a:r>
            <a:endParaRPr lang="fr-FR" i="1" dirty="0">
              <a:solidFill>
                <a:schemeClr val="accent2"/>
              </a:solidFill>
            </a:endParaRPr>
          </a:p>
        </p:txBody>
      </p:sp>
      <p:cxnSp>
        <p:nvCxnSpPr>
          <p:cNvPr id="140" name="Straight Connector 139">
            <a:extLst>
              <a:ext uri="{FF2B5EF4-FFF2-40B4-BE49-F238E27FC236}">
                <a16:creationId xmlns="" xmlns:a16="http://schemas.microsoft.com/office/drawing/2014/main" id="{FA6123F2-4B61-414F-A7E5-5B7828EACA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80252" y="3528543"/>
            <a:ext cx="338932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7" name="Picture 3" descr="Résultat de recherche d'images pour &quot;logo de pole emploi&quot;">
            <a:hlinkClick r:id="rId2"/>
            <a:extLst>
              <a:ext uri="{FF2B5EF4-FFF2-40B4-BE49-F238E27FC236}">
                <a16:creationId xmlns="" xmlns:a16="http://schemas.microsoft.com/office/drawing/2014/main" id="{CD503AB8-E671-491F-8811-3BEE857A2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8" r="1" b="1"/>
          <a:stretch/>
        </p:blipFill>
        <p:spPr bwMode="auto">
          <a:xfrm>
            <a:off x="6609785" y="1600257"/>
            <a:ext cx="2772612" cy="273626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1">
            <a:extLst>
              <a:ext uri="{FF2B5EF4-FFF2-40B4-BE49-F238E27FC236}">
                <a16:creationId xmlns="" xmlns:a16="http://schemas.microsoft.com/office/drawing/2014/main" id="{25CED634-E2D0-4AB7-96DD-816C9B52C5C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906000" cy="742950"/>
          </a:xfrm>
          <a:prstGeom prst="rect">
            <a:avLst/>
          </a:prstGeom>
        </p:spPr>
      </p:pic>
      <p:cxnSp>
        <p:nvCxnSpPr>
          <p:cNvPr id="144" name="Straight Connector 143">
            <a:extLst>
              <a:ext uri="{FF2B5EF4-FFF2-40B4-BE49-F238E27FC236}">
                <a16:creationId xmlns="" xmlns:a16="http://schemas.microsoft.com/office/drawing/2014/main" id="{FCDDCDFB-696D-4FDF-9B58-24F71B7C37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9906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1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90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9230" y="0"/>
            <a:ext cx="10224593" cy="6853238"/>
            <a:chOff x="-417513" y="0"/>
            <a:chExt cx="12584114" cy="6853238"/>
          </a:xfrm>
        </p:grpSpPr>
        <p:sp>
          <p:nvSpPr>
            <p:cNvPr id="17"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4"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9" name="Group 38">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50117" y="1699589"/>
            <a:ext cx="2985512" cy="3470421"/>
            <a:chOff x="697883" y="1816768"/>
            <a:chExt cx="3674476" cy="3470421"/>
          </a:xfrm>
        </p:grpSpPr>
        <p:sp>
          <p:nvSpPr>
            <p:cNvPr id="40" name="Rectangle 39">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ZoneTexte 1">
            <a:extLst>
              <a:ext uri="{FF2B5EF4-FFF2-40B4-BE49-F238E27FC236}">
                <a16:creationId xmlns="" xmlns:a16="http://schemas.microsoft.com/office/drawing/2014/main" id="{77EDC061-9CD0-4530-B7D0-80D05C6CA72F}"/>
              </a:ext>
            </a:extLst>
          </p:cNvPr>
          <p:cNvSpPr txBox="1"/>
          <p:nvPr/>
        </p:nvSpPr>
        <p:spPr>
          <a:xfrm>
            <a:off x="735212" y="2415323"/>
            <a:ext cx="2804531" cy="239986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b="1" kern="1200">
                <a:solidFill>
                  <a:srgbClr val="FFFFFF"/>
                </a:solidFill>
                <a:latin typeface="+mj-lt"/>
                <a:ea typeface="+mj-ea"/>
                <a:cs typeface="+mj-cs"/>
              </a:rPr>
              <a:t>Eléments de contexte </a:t>
            </a:r>
          </a:p>
        </p:txBody>
      </p:sp>
      <p:sp>
        <p:nvSpPr>
          <p:cNvPr id="5" name="Espace réservé du numéro de diapositive 4">
            <a:extLst>
              <a:ext uri="{FF2B5EF4-FFF2-40B4-BE49-F238E27FC236}">
                <a16:creationId xmlns="" xmlns:a16="http://schemas.microsoft.com/office/drawing/2014/main" id="{393AFC40-F7B7-4DEA-B1D9-E4D595D3F704}"/>
              </a:ext>
            </a:extLst>
          </p:cNvPr>
          <p:cNvSpPr>
            <a:spLocks noGrp="1"/>
          </p:cNvSpPr>
          <p:nvPr>
            <p:ph type="sldNum" sz="quarter" idx="4294967295"/>
          </p:nvPr>
        </p:nvSpPr>
        <p:spPr>
          <a:xfrm>
            <a:off x="8506778" y="320040"/>
            <a:ext cx="742950" cy="320040"/>
          </a:xfrm>
          <a:prstGeom prst="rect">
            <a:avLst/>
          </a:prstGeom>
        </p:spPr>
        <p:txBody>
          <a:bodyPr vert="horz" lIns="91440" tIns="45720" rIns="91440" bIns="45720" rtlCol="0" anchor="ctr">
            <a:normAutofit lnSpcReduction="10000"/>
          </a:bodyPr>
          <a:lstStyle/>
          <a:p>
            <a:pPr defTabSz="914400">
              <a:spcAft>
                <a:spcPts val="600"/>
              </a:spcAft>
              <a:defRPr/>
            </a:pPr>
            <a:fld id="{0805AFD5-AEBA-4C87-BC7D-CFD81245187E}" type="slidenum">
              <a:rPr lang="en-US" altLang="fr-FR">
                <a:solidFill>
                  <a:schemeClr val="tx1">
                    <a:lumMod val="50000"/>
                    <a:lumOff val="50000"/>
                  </a:schemeClr>
                </a:solidFill>
              </a:rPr>
              <a:pPr defTabSz="914400">
                <a:spcAft>
                  <a:spcPts val="600"/>
                </a:spcAft>
                <a:defRPr/>
              </a:pPr>
              <a:t>25</a:t>
            </a:fld>
            <a:endParaRPr lang="en-US" altLang="fr-FR">
              <a:solidFill>
                <a:schemeClr val="tx1">
                  <a:lumMod val="50000"/>
                  <a:lumOff val="50000"/>
                </a:schemeClr>
              </a:solidFill>
            </a:endParaRPr>
          </a:p>
        </p:txBody>
      </p:sp>
      <p:sp>
        <p:nvSpPr>
          <p:cNvPr id="13" name="ZoneTexte 2"/>
          <p:cNvSpPr txBox="1"/>
          <p:nvPr/>
        </p:nvSpPr>
        <p:spPr>
          <a:xfrm>
            <a:off x="4016574" y="804672"/>
            <a:ext cx="5502475" cy="5248656"/>
          </a:xfrm>
          <a:prstGeom prst="rect">
            <a:avLst/>
          </a:prstGeom>
        </p:spPr>
        <p:txBody>
          <a:bodyPr vert="horz" lIns="91440" tIns="45720" rIns="91440" bIns="45720" rtlCol="0" anchor="ctr">
            <a:normAutofit lnSpcReduction="10000"/>
          </a:bodyPr>
          <a:lstStyle/>
          <a:p>
            <a:pPr marL="228600" defTabSz="914400">
              <a:lnSpc>
                <a:spcPct val="90000"/>
              </a:lnSpc>
              <a:spcAft>
                <a:spcPts val="600"/>
              </a:spcAft>
            </a:pPr>
            <a:endParaRPr lang="fr-FR" sz="1600" dirty="0"/>
          </a:p>
          <a:p>
            <a:pPr lvl="0" defTabSz="914400">
              <a:lnSpc>
                <a:spcPct val="90000"/>
              </a:lnSpc>
              <a:spcAft>
                <a:spcPts val="600"/>
              </a:spcAft>
            </a:pPr>
            <a:r>
              <a:rPr lang="fr-FR" dirty="0">
                <a:solidFill>
                  <a:schemeClr val="tx2">
                    <a:lumMod val="50000"/>
                  </a:schemeClr>
                </a:solidFill>
              </a:rPr>
              <a:t>L’action s’inscrit dans le cadre des engagements gouvernementaux rappelés lors du comité interministériel  handicap du 20 Septembre 2017 : </a:t>
            </a:r>
          </a:p>
          <a:p>
            <a:pPr marL="571500" lvl="1" defTabSz="914400">
              <a:lnSpc>
                <a:spcPct val="90000"/>
              </a:lnSpc>
              <a:spcAft>
                <a:spcPts val="600"/>
              </a:spcAft>
              <a:tabLst>
                <a:tab pos="457200" algn="l"/>
              </a:tabLst>
            </a:pPr>
            <a:endParaRPr lang="fr-FR" sz="1600" b="1" dirty="0"/>
          </a:p>
          <a:p>
            <a:pPr marL="800100" lvl="1" indent="-228600" defTabSz="914400">
              <a:lnSpc>
                <a:spcPct val="90000"/>
              </a:lnSpc>
              <a:spcAft>
                <a:spcPts val="600"/>
              </a:spcAft>
              <a:buFont typeface="Arial" panose="020B0604020202020204" pitchFamily="34" charset="0"/>
              <a:buChar char="•"/>
              <a:tabLst>
                <a:tab pos="457200" algn="l"/>
              </a:tabLst>
            </a:pPr>
            <a:r>
              <a:rPr lang="fr-FR" b="1" dirty="0">
                <a:solidFill>
                  <a:srgbClr val="0070C0"/>
                </a:solidFill>
              </a:rPr>
              <a:t>Réduire l’écart entre le taux de chômage </a:t>
            </a:r>
            <a:r>
              <a:rPr lang="fr-FR" sz="1600" dirty="0">
                <a:solidFill>
                  <a:schemeClr val="tx2">
                    <a:lumMod val="50000"/>
                  </a:schemeClr>
                </a:solidFill>
              </a:rPr>
              <a:t>des personnes handicapées et celui des personnes valides.</a:t>
            </a:r>
          </a:p>
          <a:p>
            <a:pPr marL="800100" lvl="1" indent="-228600" defTabSz="914400">
              <a:lnSpc>
                <a:spcPct val="90000"/>
              </a:lnSpc>
              <a:spcAft>
                <a:spcPts val="600"/>
              </a:spcAft>
              <a:buFont typeface="Arial" panose="020B0604020202020204" pitchFamily="34" charset="0"/>
              <a:buChar char="•"/>
              <a:tabLst>
                <a:tab pos="457200" algn="l"/>
              </a:tabLst>
            </a:pPr>
            <a:endParaRPr lang="fr-FR" sz="1600" dirty="0">
              <a:solidFill>
                <a:schemeClr val="tx2">
                  <a:lumMod val="50000"/>
                </a:schemeClr>
              </a:solidFill>
            </a:endParaRPr>
          </a:p>
          <a:p>
            <a:pPr marL="800100" lvl="1" indent="-228600" defTabSz="914400">
              <a:lnSpc>
                <a:spcPct val="90000"/>
              </a:lnSpc>
              <a:spcAft>
                <a:spcPts val="600"/>
              </a:spcAft>
              <a:buFont typeface="Arial" panose="020B0604020202020204" pitchFamily="34" charset="0"/>
              <a:buChar char="•"/>
              <a:tabLst>
                <a:tab pos="457200" algn="l"/>
              </a:tabLst>
            </a:pPr>
            <a:r>
              <a:rPr lang="fr-FR" b="1" dirty="0">
                <a:solidFill>
                  <a:srgbClr val="0070C0"/>
                </a:solidFill>
              </a:rPr>
              <a:t>Faciliter l’embauche et le maintien en emploi </a:t>
            </a:r>
            <a:r>
              <a:rPr lang="fr-FR" sz="1600" dirty="0">
                <a:solidFill>
                  <a:schemeClr val="tx2">
                    <a:lumMod val="50000"/>
                  </a:schemeClr>
                </a:solidFill>
              </a:rPr>
              <a:t>des personnes handicapées par les employeurs publics et privés dont les TPE-PME.</a:t>
            </a:r>
          </a:p>
          <a:p>
            <a:pPr marL="800100" lvl="1" indent="-228600" defTabSz="914400">
              <a:lnSpc>
                <a:spcPct val="90000"/>
              </a:lnSpc>
              <a:spcAft>
                <a:spcPts val="600"/>
              </a:spcAft>
              <a:buFont typeface="Arial" panose="020B0604020202020204" pitchFamily="34" charset="0"/>
              <a:buChar char="•"/>
              <a:tabLst>
                <a:tab pos="457200" algn="l"/>
              </a:tabLst>
            </a:pPr>
            <a:endParaRPr lang="fr-FR" sz="1600" dirty="0">
              <a:solidFill>
                <a:schemeClr val="tx2">
                  <a:lumMod val="50000"/>
                </a:schemeClr>
              </a:solidFill>
            </a:endParaRPr>
          </a:p>
          <a:p>
            <a:pPr marL="800100" lvl="1" indent="-228600" defTabSz="914400">
              <a:lnSpc>
                <a:spcPct val="90000"/>
              </a:lnSpc>
              <a:spcAft>
                <a:spcPts val="600"/>
              </a:spcAft>
              <a:buFont typeface="Arial" panose="020B0604020202020204" pitchFamily="34" charset="0"/>
              <a:buChar char="•"/>
              <a:tabLst>
                <a:tab pos="457200" algn="l"/>
              </a:tabLst>
            </a:pPr>
            <a:r>
              <a:rPr lang="fr-FR" b="1" dirty="0">
                <a:solidFill>
                  <a:srgbClr val="0070C0"/>
                </a:solidFill>
              </a:rPr>
              <a:t>Faciliter l’accès et le maintien dans l’emploi en milieu ordinaire </a:t>
            </a:r>
            <a:r>
              <a:rPr lang="fr-FR" sz="1600" dirty="0">
                <a:solidFill>
                  <a:schemeClr val="tx2">
                    <a:lumMod val="50000"/>
                  </a:schemeClr>
                </a:solidFill>
              </a:rPr>
              <a:t>en mobilisant l’ensemble des dispositifs des politiques de l’emploi et les moyens de la formation professionnelle, notamment l’apprentissage.</a:t>
            </a:r>
          </a:p>
          <a:p>
            <a:pPr marL="800100" lvl="1" indent="-228600" defTabSz="914400">
              <a:lnSpc>
                <a:spcPct val="90000"/>
              </a:lnSpc>
              <a:spcAft>
                <a:spcPts val="600"/>
              </a:spcAft>
              <a:buFont typeface="Arial" panose="020B0604020202020204" pitchFamily="34" charset="0"/>
              <a:buChar char="•"/>
              <a:tabLst>
                <a:tab pos="457200" algn="l"/>
              </a:tabLst>
            </a:pPr>
            <a:endParaRPr lang="fr-FR" sz="1600" dirty="0">
              <a:solidFill>
                <a:schemeClr val="tx2">
                  <a:lumMod val="50000"/>
                </a:schemeClr>
              </a:solidFill>
            </a:endParaRPr>
          </a:p>
          <a:p>
            <a:pPr marL="800100" lvl="1" indent="-228600" defTabSz="914400">
              <a:lnSpc>
                <a:spcPct val="90000"/>
              </a:lnSpc>
              <a:spcAft>
                <a:spcPts val="600"/>
              </a:spcAft>
              <a:buFont typeface="Arial" panose="020B0604020202020204" pitchFamily="34" charset="0"/>
              <a:buChar char="•"/>
              <a:tabLst>
                <a:tab pos="457200" algn="l"/>
              </a:tabLst>
            </a:pPr>
            <a:r>
              <a:rPr lang="fr-FR" b="1" dirty="0">
                <a:solidFill>
                  <a:srgbClr val="0070C0"/>
                </a:solidFill>
              </a:rPr>
              <a:t>Mobiliser toute l’offre du service public de l’emploi (SPE) </a:t>
            </a:r>
            <a:r>
              <a:rPr lang="fr-FR" sz="1600" dirty="0">
                <a:solidFill>
                  <a:schemeClr val="tx2">
                    <a:lumMod val="50000"/>
                  </a:schemeClr>
                </a:solidFill>
              </a:rPr>
              <a:t>tant à destination des travailleurs handicapés que des employeurs</a:t>
            </a:r>
          </a:p>
        </p:txBody>
      </p:sp>
      <p:sp>
        <p:nvSpPr>
          <p:cNvPr id="9" name="Rectangle 8">
            <a:extLst>
              <a:ext uri="{FF2B5EF4-FFF2-40B4-BE49-F238E27FC236}">
                <a16:creationId xmlns="" xmlns:a16="http://schemas.microsoft.com/office/drawing/2014/main" id="{E34D7A27-9F07-4851-86E4-8B32A02F0F41}"/>
              </a:ext>
            </a:extLst>
          </p:cNvPr>
          <p:cNvSpPr/>
          <p:nvPr/>
        </p:nvSpPr>
        <p:spPr>
          <a:xfrm>
            <a:off x="1532392" y="4141537"/>
            <a:ext cx="6875670" cy="307777"/>
          </a:xfrm>
          <a:prstGeom prst="rect">
            <a:avLst/>
          </a:prstGeom>
        </p:spPr>
        <p:txBody>
          <a:bodyPr wrap="square">
            <a:spAutoFit/>
          </a:bodyPr>
          <a:lstStyle/>
          <a:p>
            <a:pPr algn="just"/>
            <a:endParaRPr lang="fr-FR" sz="1400" kern="0" dirty="0">
              <a:solidFill>
                <a:prstClr val="black"/>
              </a:solidFill>
            </a:endParaRPr>
          </a:p>
        </p:txBody>
      </p:sp>
    </p:spTree>
    <p:extLst>
      <p:ext uri="{BB962C8B-B14F-4D97-AF65-F5344CB8AC3E}">
        <p14:creationId xmlns:p14="http://schemas.microsoft.com/office/powerpoint/2010/main" val="366528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220446" y="195519"/>
            <a:ext cx="6067425" cy="648072"/>
          </a:xfrm>
          <a:prstGeom prst="rect">
            <a:avLst/>
          </a:prstGeom>
          <a:noFill/>
          <a:ln>
            <a:solidFill>
              <a:schemeClr val="bg1"/>
            </a:solidFill>
          </a:ln>
          <a:effectLst/>
        </p:spPr>
        <p:txBody>
          <a:bodyPr vert="horz" lIns="91440" tIns="45720" rIns="91440" bIns="45720" rtlCol="0" anchor="ctr">
            <a:noAutofit/>
          </a:bodyPr>
          <a:lstStyle>
            <a:defPPr>
              <a:defRPr lang="fr-FR"/>
            </a:defPPr>
            <a:lvl1pPr algn="ctr">
              <a:spcBef>
                <a:spcPct val="0"/>
              </a:spcBef>
              <a:buNone/>
              <a:defRPr sz="2800" b="1">
                <a:latin typeface="+mj-lt"/>
                <a:ea typeface="+mj-ea"/>
                <a:cs typeface="+mj-cs"/>
              </a:defRPr>
            </a:lvl1pPr>
          </a:lstStyle>
          <a:p>
            <a:r>
              <a:rPr lang="fr-FR" dirty="0">
                <a:solidFill>
                  <a:schemeClr val="accent1">
                    <a:lumMod val="50000"/>
                  </a:schemeClr>
                </a:solidFill>
                <a:ea typeface="+mn-ea"/>
                <a:cs typeface="+mn-cs"/>
              </a:rPr>
              <a:t>13 agences pilotes dans 8 régions </a:t>
            </a:r>
          </a:p>
        </p:txBody>
      </p:sp>
      <p:sp>
        <p:nvSpPr>
          <p:cNvPr id="4" name="Espace réservé du numéro de diapositive 3"/>
          <p:cNvSpPr>
            <a:spLocks noGrp="1"/>
          </p:cNvSpPr>
          <p:nvPr>
            <p:ph type="sldNum" sz="quarter" idx="4294967295"/>
          </p:nvPr>
        </p:nvSpPr>
        <p:spPr>
          <a:xfrm>
            <a:off x="6671072" y="6381750"/>
            <a:ext cx="1733550" cy="476250"/>
          </a:xfrm>
          <a:prstGeom prst="rect">
            <a:avLst/>
          </a:prstGeom>
        </p:spPr>
        <p:txBody>
          <a:bodyPr/>
          <a:lstStyle/>
          <a:p>
            <a:pPr fontAlgn="base">
              <a:spcBef>
                <a:spcPct val="0"/>
              </a:spcBef>
              <a:spcAft>
                <a:spcPct val="0"/>
              </a:spcAft>
              <a:defRPr/>
            </a:pPr>
            <a:fld id="{0C00673F-9816-47DE-8565-3972DA188546}" type="slidenum">
              <a:rPr lang="fr-FR" altLang="fr-FR" smtClean="0">
                <a:solidFill>
                  <a:srgbClr val="7EA2D1"/>
                </a:solidFill>
              </a:rPr>
              <a:pPr fontAlgn="base">
                <a:spcBef>
                  <a:spcPct val="0"/>
                </a:spcBef>
                <a:spcAft>
                  <a:spcPct val="0"/>
                </a:spcAft>
                <a:defRPr/>
              </a:pPr>
              <a:t>26</a:t>
            </a:fld>
            <a:endParaRPr lang="fr-FR" altLang="fr-FR">
              <a:solidFill>
                <a:srgbClr val="7EA2D1"/>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27676" y="1255103"/>
            <a:ext cx="6173748" cy="527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52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393AFC40-F7B7-4DEA-B1D9-E4D595D3F704}"/>
              </a:ext>
            </a:extLst>
          </p:cNvPr>
          <p:cNvSpPr>
            <a:spLocks noGrp="1"/>
          </p:cNvSpPr>
          <p:nvPr>
            <p:ph type="sldNum" sz="quarter" idx="4294967295"/>
          </p:nvPr>
        </p:nvSpPr>
        <p:spPr>
          <a:xfrm>
            <a:off x="6934200" y="6381750"/>
            <a:ext cx="1733550" cy="476250"/>
          </a:xfrm>
          <a:prstGeom prst="rect">
            <a:avLst/>
          </a:prstGeom>
        </p:spPr>
        <p:txBody>
          <a:bodyPr/>
          <a:lstStyle/>
          <a:p>
            <a:pPr>
              <a:defRPr/>
            </a:pPr>
            <a:fld id="{0805AFD5-AEBA-4C87-BC7D-CFD81245187E}" type="slidenum">
              <a:rPr lang="fr-FR" altLang="fr-FR" smtClean="0">
                <a:solidFill>
                  <a:srgbClr val="7EA2D1"/>
                </a:solidFill>
              </a:rPr>
              <a:pPr>
                <a:defRPr/>
              </a:pPr>
              <a:t>27</a:t>
            </a:fld>
            <a:endParaRPr lang="fr-FR" altLang="fr-FR">
              <a:solidFill>
                <a:srgbClr val="7EA2D1"/>
              </a:solidFill>
            </a:endParaRPr>
          </a:p>
        </p:txBody>
      </p:sp>
      <p:sp>
        <p:nvSpPr>
          <p:cNvPr id="9" name="Rectangle 8">
            <a:extLst>
              <a:ext uri="{FF2B5EF4-FFF2-40B4-BE49-F238E27FC236}">
                <a16:creationId xmlns="" xmlns:a16="http://schemas.microsoft.com/office/drawing/2014/main" id="{E34D7A27-9F07-4851-86E4-8B32A02F0F41}"/>
              </a:ext>
            </a:extLst>
          </p:cNvPr>
          <p:cNvSpPr/>
          <p:nvPr/>
        </p:nvSpPr>
        <p:spPr>
          <a:xfrm>
            <a:off x="1532392" y="4141537"/>
            <a:ext cx="6875670" cy="307777"/>
          </a:xfrm>
          <a:prstGeom prst="rect">
            <a:avLst/>
          </a:prstGeom>
        </p:spPr>
        <p:txBody>
          <a:bodyPr wrap="square">
            <a:spAutoFit/>
          </a:bodyPr>
          <a:lstStyle/>
          <a:p>
            <a:pPr algn="just"/>
            <a:endParaRPr lang="fr-FR" sz="1400" kern="0" dirty="0">
              <a:solidFill>
                <a:prstClr val="black"/>
              </a:solidFill>
            </a:endParaRPr>
          </a:p>
        </p:txBody>
      </p:sp>
      <p:sp>
        <p:nvSpPr>
          <p:cNvPr id="2" name="ZoneTexte 1">
            <a:extLst>
              <a:ext uri="{FF2B5EF4-FFF2-40B4-BE49-F238E27FC236}">
                <a16:creationId xmlns="" xmlns:a16="http://schemas.microsoft.com/office/drawing/2014/main" id="{68D3CD95-B7B8-4E0D-9600-DA66823049C2}"/>
              </a:ext>
            </a:extLst>
          </p:cNvPr>
          <p:cNvSpPr txBox="1"/>
          <p:nvPr/>
        </p:nvSpPr>
        <p:spPr>
          <a:xfrm>
            <a:off x="3490338" y="332658"/>
            <a:ext cx="4212468" cy="461665"/>
          </a:xfrm>
          <a:prstGeom prst="rect">
            <a:avLst/>
          </a:prstGeom>
          <a:noFill/>
        </p:spPr>
        <p:txBody>
          <a:bodyPr wrap="square" rtlCol="0">
            <a:spAutoFit/>
          </a:bodyPr>
          <a:lstStyle/>
          <a:p>
            <a:pPr algn="ctr"/>
            <a:r>
              <a:rPr lang="fr-FR" sz="2400" dirty="0"/>
              <a:t> </a:t>
            </a:r>
          </a:p>
        </p:txBody>
      </p:sp>
      <p:sp>
        <p:nvSpPr>
          <p:cNvPr id="6" name="ZoneTexte 5">
            <a:extLst>
              <a:ext uri="{FF2B5EF4-FFF2-40B4-BE49-F238E27FC236}">
                <a16:creationId xmlns="" xmlns:a16="http://schemas.microsoft.com/office/drawing/2014/main" id="{8A3306B5-90E3-46EB-B066-CFA0201D421B}"/>
              </a:ext>
            </a:extLst>
          </p:cNvPr>
          <p:cNvSpPr txBox="1"/>
          <p:nvPr/>
        </p:nvSpPr>
        <p:spPr>
          <a:xfrm>
            <a:off x="3490337" y="116634"/>
            <a:ext cx="4387988" cy="584775"/>
          </a:xfrm>
          <a:prstGeom prst="rect">
            <a:avLst/>
          </a:prstGeom>
          <a:noFill/>
        </p:spPr>
        <p:txBody>
          <a:bodyPr wrap="square" rtlCol="0">
            <a:spAutoFit/>
          </a:bodyPr>
          <a:lstStyle/>
          <a:p>
            <a:pPr algn="ctr">
              <a:spcBef>
                <a:spcPct val="0"/>
              </a:spcBef>
            </a:pPr>
            <a:endParaRPr lang="fr-FR" b="1" dirty="0"/>
          </a:p>
          <a:p>
            <a:pPr algn="ctr">
              <a:spcBef>
                <a:spcPct val="0"/>
              </a:spcBef>
            </a:pPr>
            <a:r>
              <a:rPr lang="fr-FR" b="1" dirty="0"/>
              <a:t>  </a:t>
            </a:r>
          </a:p>
        </p:txBody>
      </p:sp>
      <p:grpSp>
        <p:nvGrpSpPr>
          <p:cNvPr id="12" name="Groupe 11">
            <a:extLst>
              <a:ext uri="{FF2B5EF4-FFF2-40B4-BE49-F238E27FC236}">
                <a16:creationId xmlns="" xmlns:a16="http://schemas.microsoft.com/office/drawing/2014/main" id="{A62D0653-89A7-4B6E-AA38-B10DCC9CAA7E}"/>
              </a:ext>
            </a:extLst>
          </p:cNvPr>
          <p:cNvGrpSpPr/>
          <p:nvPr/>
        </p:nvGrpSpPr>
        <p:grpSpPr>
          <a:xfrm>
            <a:off x="2994001" y="2830230"/>
            <a:ext cx="982051" cy="1036809"/>
            <a:chOff x="403265" y="1844824"/>
            <a:chExt cx="1208678" cy="1036809"/>
          </a:xfrm>
        </p:grpSpPr>
        <p:sp>
          <p:nvSpPr>
            <p:cNvPr id="13" name="Ellipse 12">
              <a:extLst>
                <a:ext uri="{FF2B5EF4-FFF2-40B4-BE49-F238E27FC236}">
                  <a16:creationId xmlns="" xmlns:a16="http://schemas.microsoft.com/office/drawing/2014/main" id="{5F206E38-3D20-45DD-949F-DB99573D6750}"/>
                </a:ext>
              </a:extLst>
            </p:cNvPr>
            <p:cNvSpPr/>
            <p:nvPr/>
          </p:nvSpPr>
          <p:spPr bwMode="auto">
            <a:xfrm>
              <a:off x="403265" y="1844824"/>
              <a:ext cx="1208678" cy="1036809"/>
            </a:xfrm>
            <a:prstGeom prst="ellips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a:latin typeface="Arial" charset="0"/>
                <a:cs typeface="Arial" charset="0"/>
              </a:endParaRPr>
            </a:p>
          </p:txBody>
        </p:sp>
        <p:pic>
          <p:nvPicPr>
            <p:cNvPr id="14" name="Image 13" descr="Une image contenant intérieur&#10;&#10;Description générée avec un niveau de confiance élevé">
              <a:extLst>
                <a:ext uri="{FF2B5EF4-FFF2-40B4-BE49-F238E27FC236}">
                  <a16:creationId xmlns="" xmlns:a16="http://schemas.microsoft.com/office/drawing/2014/main" id="{E0BB1C2A-98C8-4814-9776-BFA6073BF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5" y="1888136"/>
              <a:ext cx="1208678" cy="883265"/>
            </a:xfrm>
            <a:prstGeom prst="rect">
              <a:avLst/>
            </a:prstGeom>
          </p:spPr>
        </p:pic>
      </p:grpSp>
      <p:pic>
        <p:nvPicPr>
          <p:cNvPr id="15" name="Image 14">
            <a:extLst>
              <a:ext uri="{FF2B5EF4-FFF2-40B4-BE49-F238E27FC236}">
                <a16:creationId xmlns="" xmlns:a16="http://schemas.microsoft.com/office/drawing/2014/main" id="{6F142D86-D743-4C50-9D03-2A071BD4A26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585323" y="2876760"/>
            <a:ext cx="1254897" cy="1158367"/>
          </a:xfrm>
          <a:prstGeom prst="rect">
            <a:avLst/>
          </a:prstGeom>
          <a:ln>
            <a:solidFill>
              <a:schemeClr val="tx2">
                <a:lumMod val="75000"/>
              </a:schemeClr>
            </a:solidFill>
          </a:ln>
        </p:spPr>
      </p:pic>
      <p:pic>
        <p:nvPicPr>
          <p:cNvPr id="16" name="Image 15">
            <a:extLst>
              <a:ext uri="{FF2B5EF4-FFF2-40B4-BE49-F238E27FC236}">
                <a16:creationId xmlns="" xmlns:a16="http://schemas.microsoft.com/office/drawing/2014/main" id="{6532889E-93C1-466C-A3A0-2D8BADC3E9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5404318" y="2731308"/>
            <a:ext cx="872298" cy="1073598"/>
          </a:xfrm>
          <a:prstGeom prst="rect">
            <a:avLst/>
          </a:prstGeom>
          <a:ln>
            <a:solidFill>
              <a:srgbClr val="FF0000"/>
            </a:solidFill>
          </a:ln>
        </p:spPr>
      </p:pic>
      <p:pic>
        <p:nvPicPr>
          <p:cNvPr id="17" name="Image 16">
            <a:extLst>
              <a:ext uri="{FF2B5EF4-FFF2-40B4-BE49-F238E27FC236}">
                <a16:creationId xmlns="" xmlns:a16="http://schemas.microsoft.com/office/drawing/2014/main" id="{59AD8CFB-4B91-4289-8087-1395E8B0E16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8002149" y="2888584"/>
            <a:ext cx="977543" cy="815363"/>
          </a:xfrm>
          <a:prstGeom prst="rect">
            <a:avLst/>
          </a:prstGeom>
          <a:ln>
            <a:solidFill>
              <a:schemeClr val="accent2">
                <a:lumMod val="50000"/>
              </a:schemeClr>
            </a:solidFill>
          </a:ln>
        </p:spPr>
      </p:pic>
      <p:sp>
        <p:nvSpPr>
          <p:cNvPr id="18" name="ZoneTexte 17">
            <a:extLst>
              <a:ext uri="{FF2B5EF4-FFF2-40B4-BE49-F238E27FC236}">
                <a16:creationId xmlns="" xmlns:a16="http://schemas.microsoft.com/office/drawing/2014/main" id="{7BC62FB1-8DC0-4A64-B1CE-E794BCCC5646}"/>
              </a:ext>
            </a:extLst>
          </p:cNvPr>
          <p:cNvSpPr txBox="1"/>
          <p:nvPr/>
        </p:nvSpPr>
        <p:spPr>
          <a:xfrm>
            <a:off x="3614162" y="269034"/>
            <a:ext cx="4387988" cy="584775"/>
          </a:xfrm>
          <a:prstGeom prst="rect">
            <a:avLst/>
          </a:prstGeom>
          <a:noFill/>
        </p:spPr>
        <p:txBody>
          <a:bodyPr wrap="square" rtlCol="0">
            <a:spAutoFit/>
          </a:bodyPr>
          <a:lstStyle/>
          <a:p>
            <a:pPr algn="ctr">
              <a:spcBef>
                <a:spcPct val="0"/>
              </a:spcBef>
            </a:pPr>
            <a:endParaRPr lang="fr-FR" b="1" dirty="0"/>
          </a:p>
          <a:p>
            <a:pPr algn="ctr">
              <a:spcBef>
                <a:spcPct val="0"/>
              </a:spcBef>
            </a:pPr>
            <a:r>
              <a:rPr lang="fr-FR" b="1" dirty="0"/>
              <a:t>  </a:t>
            </a:r>
          </a:p>
        </p:txBody>
      </p:sp>
      <p:sp>
        <p:nvSpPr>
          <p:cNvPr id="19" name="ZoneTexte 18">
            <a:extLst>
              <a:ext uri="{FF2B5EF4-FFF2-40B4-BE49-F238E27FC236}">
                <a16:creationId xmlns="" xmlns:a16="http://schemas.microsoft.com/office/drawing/2014/main" id="{86B84F0C-13E2-43CF-AF87-04D2BE7A22B6}"/>
              </a:ext>
            </a:extLst>
          </p:cNvPr>
          <p:cNvSpPr txBox="1"/>
          <p:nvPr/>
        </p:nvSpPr>
        <p:spPr>
          <a:xfrm>
            <a:off x="1773643" y="135455"/>
            <a:ext cx="6674220" cy="954107"/>
          </a:xfrm>
          <a:prstGeom prst="rect">
            <a:avLst/>
          </a:prstGeom>
          <a:noFill/>
        </p:spPr>
        <p:txBody>
          <a:bodyPr wrap="square" rtlCol="0">
            <a:spAutoFit/>
          </a:bodyPr>
          <a:lstStyle/>
          <a:p>
            <a:pPr algn="ctr">
              <a:spcBef>
                <a:spcPct val="0"/>
              </a:spcBef>
            </a:pPr>
            <a:r>
              <a:rPr lang="fr-FR" sz="2800" b="1" dirty="0">
                <a:solidFill>
                  <a:schemeClr val="accent1">
                    <a:lumMod val="50000"/>
                  </a:schemeClr>
                </a:solidFill>
                <a:latin typeface="+mj-lt"/>
              </a:rPr>
              <a:t>Des pilotes en agence et des travaux au national</a:t>
            </a:r>
          </a:p>
        </p:txBody>
      </p:sp>
      <p:sp>
        <p:nvSpPr>
          <p:cNvPr id="20" name="ZoneTexte 19">
            <a:extLst>
              <a:ext uri="{FF2B5EF4-FFF2-40B4-BE49-F238E27FC236}">
                <a16:creationId xmlns="" xmlns:a16="http://schemas.microsoft.com/office/drawing/2014/main" id="{F3D2B889-BDE3-480C-AB3D-5E6FE0019DAE}"/>
              </a:ext>
            </a:extLst>
          </p:cNvPr>
          <p:cNvSpPr txBox="1"/>
          <p:nvPr/>
        </p:nvSpPr>
        <p:spPr>
          <a:xfrm>
            <a:off x="329969" y="1839767"/>
            <a:ext cx="1864689" cy="830997"/>
          </a:xfrm>
          <a:prstGeom prst="rect">
            <a:avLst/>
          </a:prstGeom>
          <a:noFill/>
        </p:spPr>
        <p:txBody>
          <a:bodyPr wrap="square" rtlCol="0">
            <a:spAutoFit/>
          </a:bodyPr>
          <a:lstStyle/>
          <a:p>
            <a:pPr algn="just"/>
            <a:r>
              <a:rPr lang="fr-FR" sz="1200" b="1" dirty="0">
                <a:solidFill>
                  <a:schemeClr val="accent1">
                    <a:lumMod val="50000"/>
                  </a:schemeClr>
                </a:solidFill>
              </a:rPr>
              <a:t>Améliorer le dispositif de repérage et d’identification des DETH</a:t>
            </a:r>
          </a:p>
        </p:txBody>
      </p:sp>
      <p:sp>
        <p:nvSpPr>
          <p:cNvPr id="21" name="ZoneTexte 20">
            <a:extLst>
              <a:ext uri="{FF2B5EF4-FFF2-40B4-BE49-F238E27FC236}">
                <a16:creationId xmlns="" xmlns:a16="http://schemas.microsoft.com/office/drawing/2014/main" id="{EBB9C9D3-A072-4C06-9921-1B88ADB5D8BA}"/>
              </a:ext>
            </a:extLst>
          </p:cNvPr>
          <p:cNvSpPr txBox="1"/>
          <p:nvPr/>
        </p:nvSpPr>
        <p:spPr>
          <a:xfrm>
            <a:off x="2636996" y="1876752"/>
            <a:ext cx="1864688" cy="1015663"/>
          </a:xfrm>
          <a:prstGeom prst="rect">
            <a:avLst/>
          </a:prstGeom>
          <a:noFill/>
        </p:spPr>
        <p:txBody>
          <a:bodyPr wrap="square" rtlCol="0">
            <a:spAutoFit/>
          </a:bodyPr>
          <a:lstStyle/>
          <a:p>
            <a:pPr algn="just"/>
            <a:r>
              <a:rPr lang="fr-FR" sz="1200" b="1" dirty="0">
                <a:solidFill>
                  <a:schemeClr val="accent1">
                    <a:lumMod val="50000"/>
                  </a:schemeClr>
                </a:solidFill>
              </a:rPr>
              <a:t>Réaliser un diagnostic en mesurant les impacts du handicap sur la recherche d’emploi </a:t>
            </a:r>
          </a:p>
        </p:txBody>
      </p:sp>
      <p:sp>
        <p:nvSpPr>
          <p:cNvPr id="22" name="ZoneTexte 21">
            <a:extLst>
              <a:ext uri="{FF2B5EF4-FFF2-40B4-BE49-F238E27FC236}">
                <a16:creationId xmlns="" xmlns:a16="http://schemas.microsoft.com/office/drawing/2014/main" id="{5D43AFB7-9137-40D4-84F2-EA031A7FF0BD}"/>
              </a:ext>
            </a:extLst>
          </p:cNvPr>
          <p:cNvSpPr txBox="1"/>
          <p:nvPr/>
        </p:nvSpPr>
        <p:spPr>
          <a:xfrm>
            <a:off x="4944022" y="1878316"/>
            <a:ext cx="1990178" cy="1046440"/>
          </a:xfrm>
          <a:prstGeom prst="rect">
            <a:avLst/>
          </a:prstGeom>
          <a:noFill/>
        </p:spPr>
        <p:txBody>
          <a:bodyPr wrap="square" rtlCol="0">
            <a:spAutoFit/>
          </a:bodyPr>
          <a:lstStyle/>
          <a:p>
            <a:pPr algn="just"/>
            <a:r>
              <a:rPr lang="fr-FR" sz="1200" b="1" dirty="0">
                <a:solidFill>
                  <a:schemeClr val="accent1">
                    <a:lumMod val="50000"/>
                  </a:schemeClr>
                </a:solidFill>
              </a:rPr>
              <a:t>Proposer l’accompagnement le plus adapté en prenant en compte les attentes du DETH</a:t>
            </a:r>
            <a:r>
              <a:rPr lang="fr-FR" sz="1400" b="1" dirty="0">
                <a:solidFill>
                  <a:schemeClr val="accent1">
                    <a:lumMod val="50000"/>
                  </a:schemeClr>
                </a:solidFill>
              </a:rPr>
              <a:t>                       </a:t>
            </a:r>
          </a:p>
        </p:txBody>
      </p:sp>
      <p:sp>
        <p:nvSpPr>
          <p:cNvPr id="23" name="ZoneTexte 22">
            <a:extLst>
              <a:ext uri="{FF2B5EF4-FFF2-40B4-BE49-F238E27FC236}">
                <a16:creationId xmlns="" xmlns:a16="http://schemas.microsoft.com/office/drawing/2014/main" id="{8C71B92F-963A-444F-9C25-2D3E78236E4A}"/>
              </a:ext>
            </a:extLst>
          </p:cNvPr>
          <p:cNvSpPr txBox="1"/>
          <p:nvPr/>
        </p:nvSpPr>
        <p:spPr>
          <a:xfrm>
            <a:off x="7924409" y="1812613"/>
            <a:ext cx="1545011" cy="1015663"/>
          </a:xfrm>
          <a:prstGeom prst="rect">
            <a:avLst/>
          </a:prstGeom>
          <a:noFill/>
        </p:spPr>
        <p:txBody>
          <a:bodyPr wrap="square" rtlCol="0">
            <a:spAutoFit/>
          </a:bodyPr>
          <a:lstStyle/>
          <a:p>
            <a:r>
              <a:rPr lang="fr-FR" sz="1200" b="1" dirty="0" smtClean="0">
                <a:solidFill>
                  <a:schemeClr val="accent5">
                    <a:lumMod val="10000"/>
                  </a:schemeClr>
                </a:solidFill>
              </a:rPr>
              <a:t>Accompagner </a:t>
            </a:r>
            <a:r>
              <a:rPr lang="fr-FR" sz="1200" b="1" dirty="0">
                <a:solidFill>
                  <a:schemeClr val="accent5">
                    <a:lumMod val="10000"/>
                  </a:schemeClr>
                </a:solidFill>
              </a:rPr>
              <a:t>les employeurs dans le recrutement et l’insertion durable des DETH</a:t>
            </a:r>
          </a:p>
        </p:txBody>
      </p:sp>
      <p:sp>
        <p:nvSpPr>
          <p:cNvPr id="24" name="ZoneTexte 23">
            <a:extLst>
              <a:ext uri="{FF2B5EF4-FFF2-40B4-BE49-F238E27FC236}">
                <a16:creationId xmlns="" xmlns:a16="http://schemas.microsoft.com/office/drawing/2014/main" id="{37F3607F-8018-4F2B-AD8B-73DC553D7C52}"/>
              </a:ext>
            </a:extLst>
          </p:cNvPr>
          <p:cNvSpPr txBox="1"/>
          <p:nvPr/>
        </p:nvSpPr>
        <p:spPr>
          <a:xfrm>
            <a:off x="305919" y="4263094"/>
            <a:ext cx="1813707" cy="2062103"/>
          </a:xfrm>
          <a:prstGeom prst="rect">
            <a:avLst/>
          </a:prstGeom>
          <a:noFill/>
          <a:ln>
            <a:solidFill>
              <a:srgbClr val="00B050"/>
            </a:solidFill>
          </a:ln>
        </p:spPr>
        <p:txBody>
          <a:bodyPr wrap="square" rtlCol="0">
            <a:spAutoFit/>
          </a:bodyPr>
          <a:lstStyle/>
          <a:p>
            <a:r>
              <a:rPr lang="fr-FR" sz="1600" dirty="0">
                <a:solidFill>
                  <a:schemeClr val="accent5">
                    <a:lumMod val="10000"/>
                  </a:schemeClr>
                </a:solidFill>
              </a:rPr>
              <a:t>Projet SI national en lien avec la CNSA pour automatiser les échanges d’information entre les MDPH et Pôle emploi </a:t>
            </a:r>
          </a:p>
        </p:txBody>
      </p:sp>
      <p:sp>
        <p:nvSpPr>
          <p:cNvPr id="25" name="ZoneTexte 24">
            <a:extLst>
              <a:ext uri="{FF2B5EF4-FFF2-40B4-BE49-F238E27FC236}">
                <a16:creationId xmlns="" xmlns:a16="http://schemas.microsoft.com/office/drawing/2014/main" id="{390960F2-3B73-4072-B3B0-C34F25F6EBFD}"/>
              </a:ext>
            </a:extLst>
          </p:cNvPr>
          <p:cNvSpPr txBox="1"/>
          <p:nvPr/>
        </p:nvSpPr>
        <p:spPr>
          <a:xfrm>
            <a:off x="2646177" y="4254080"/>
            <a:ext cx="1677699" cy="1815882"/>
          </a:xfrm>
          <a:prstGeom prst="rect">
            <a:avLst/>
          </a:prstGeom>
          <a:noFill/>
          <a:ln>
            <a:solidFill>
              <a:srgbClr val="0070C0"/>
            </a:solidFill>
          </a:ln>
        </p:spPr>
        <p:txBody>
          <a:bodyPr wrap="square" rtlCol="0">
            <a:spAutoFit/>
          </a:bodyPr>
          <a:lstStyle/>
          <a:p>
            <a:r>
              <a:rPr lang="fr-FR" sz="1600" dirty="0">
                <a:solidFill>
                  <a:schemeClr val="accent5">
                    <a:lumMod val="10000"/>
                  </a:schemeClr>
                </a:solidFill>
              </a:rPr>
              <a:t>Diagnostic renforcé </a:t>
            </a:r>
          </a:p>
          <a:p>
            <a:r>
              <a:rPr lang="fr-FR" sz="1600" dirty="0">
                <a:solidFill>
                  <a:schemeClr val="accent5">
                    <a:lumMod val="10000"/>
                  </a:schemeClr>
                </a:solidFill>
              </a:rPr>
              <a:t>Regards croisés avec Cap emploi</a:t>
            </a:r>
          </a:p>
          <a:p>
            <a:r>
              <a:rPr lang="fr-FR" sz="1600" dirty="0">
                <a:solidFill>
                  <a:schemeClr val="accent5">
                    <a:lumMod val="10000"/>
                  </a:schemeClr>
                </a:solidFill>
              </a:rPr>
              <a:t>Ateliers sur les attentes …..</a:t>
            </a:r>
          </a:p>
        </p:txBody>
      </p:sp>
      <p:sp>
        <p:nvSpPr>
          <p:cNvPr id="26" name="ZoneTexte 25">
            <a:extLst>
              <a:ext uri="{FF2B5EF4-FFF2-40B4-BE49-F238E27FC236}">
                <a16:creationId xmlns="" xmlns:a16="http://schemas.microsoft.com/office/drawing/2014/main" id="{F60C24EA-0B18-4EC9-BA8E-2A3DBB284384}"/>
              </a:ext>
            </a:extLst>
          </p:cNvPr>
          <p:cNvSpPr txBox="1"/>
          <p:nvPr/>
        </p:nvSpPr>
        <p:spPr>
          <a:xfrm>
            <a:off x="4640581" y="4141537"/>
            <a:ext cx="2617470" cy="2631490"/>
          </a:xfrm>
          <a:prstGeom prst="rect">
            <a:avLst/>
          </a:prstGeom>
          <a:noFill/>
          <a:ln>
            <a:solidFill>
              <a:schemeClr val="accent2">
                <a:lumMod val="75000"/>
              </a:schemeClr>
            </a:solidFill>
          </a:ln>
        </p:spPr>
        <p:txBody>
          <a:bodyPr wrap="square" rtlCol="0">
            <a:spAutoFit/>
          </a:bodyPr>
          <a:lstStyle/>
          <a:p>
            <a:r>
              <a:rPr lang="fr-FR" sz="1400" dirty="0">
                <a:solidFill>
                  <a:schemeClr val="accent5">
                    <a:lumMod val="10000"/>
                  </a:schemeClr>
                </a:solidFill>
              </a:rPr>
              <a:t>Portefeuilles à dominante TH </a:t>
            </a:r>
          </a:p>
          <a:p>
            <a:r>
              <a:rPr lang="fr-FR" sz="1400" dirty="0">
                <a:solidFill>
                  <a:schemeClr val="accent5">
                    <a:lumMod val="10000"/>
                  </a:schemeClr>
                </a:solidFill>
              </a:rPr>
              <a:t>en modalités guidé et renforcé. Mobilisation des psychologues du travail. </a:t>
            </a:r>
          </a:p>
          <a:p>
            <a:r>
              <a:rPr lang="fr-FR" sz="1400" dirty="0">
                <a:solidFill>
                  <a:schemeClr val="accent5">
                    <a:lumMod val="10000"/>
                  </a:schemeClr>
                </a:solidFill>
              </a:rPr>
              <a:t>Complémentarité avec réseau Cap emploi.</a:t>
            </a:r>
          </a:p>
          <a:p>
            <a:r>
              <a:rPr lang="fr-FR" sz="1400" dirty="0">
                <a:solidFill>
                  <a:schemeClr val="accent5">
                    <a:lumMod val="10000"/>
                  </a:schemeClr>
                </a:solidFill>
              </a:rPr>
              <a:t>Construction ou renforcement du partenariat avec associations et autres acteurs du handicap (job coaching –emploi accompagné)</a:t>
            </a:r>
          </a:p>
          <a:p>
            <a:endParaRPr lang="fr-FR" sz="1100" dirty="0"/>
          </a:p>
        </p:txBody>
      </p:sp>
      <p:sp>
        <p:nvSpPr>
          <p:cNvPr id="27" name="ZoneTexte 26">
            <a:extLst>
              <a:ext uri="{FF2B5EF4-FFF2-40B4-BE49-F238E27FC236}">
                <a16:creationId xmlns="" xmlns:a16="http://schemas.microsoft.com/office/drawing/2014/main" id="{7B0ABC8D-C668-41FD-A194-FD4CCCE539D9}"/>
              </a:ext>
            </a:extLst>
          </p:cNvPr>
          <p:cNvSpPr txBox="1"/>
          <p:nvPr/>
        </p:nvSpPr>
        <p:spPr>
          <a:xfrm>
            <a:off x="7601550" y="3749457"/>
            <a:ext cx="2190728" cy="3108543"/>
          </a:xfrm>
          <a:prstGeom prst="rect">
            <a:avLst/>
          </a:prstGeom>
          <a:noFill/>
          <a:ln>
            <a:solidFill>
              <a:schemeClr val="accent2">
                <a:lumMod val="75000"/>
              </a:schemeClr>
            </a:solidFill>
          </a:ln>
        </p:spPr>
        <p:txBody>
          <a:bodyPr wrap="square" rtlCol="0">
            <a:spAutoFit/>
          </a:bodyPr>
          <a:lstStyle/>
          <a:p>
            <a:r>
              <a:rPr lang="fr-FR" sz="1400" dirty="0">
                <a:solidFill>
                  <a:schemeClr val="accent5">
                    <a:lumMod val="10000"/>
                  </a:schemeClr>
                </a:solidFill>
              </a:rPr>
              <a:t>Développement d’ actions de sensibilisation des employeurs</a:t>
            </a:r>
          </a:p>
          <a:p>
            <a:r>
              <a:rPr lang="fr-FR" sz="1400" dirty="0">
                <a:solidFill>
                  <a:schemeClr val="accent5">
                    <a:lumMod val="10000"/>
                  </a:schemeClr>
                </a:solidFill>
              </a:rPr>
              <a:t>Identification des entreprises </a:t>
            </a:r>
            <a:r>
              <a:rPr lang="fr-FR" sz="1400" dirty="0" err="1">
                <a:solidFill>
                  <a:schemeClr val="accent5">
                    <a:lumMod val="10000"/>
                  </a:schemeClr>
                </a:solidFill>
              </a:rPr>
              <a:t>handi</a:t>
            </a:r>
            <a:r>
              <a:rPr lang="fr-FR" sz="1400" dirty="0">
                <a:solidFill>
                  <a:schemeClr val="accent5">
                    <a:lumMod val="10000"/>
                  </a:schemeClr>
                </a:solidFill>
              </a:rPr>
              <a:t>-accueillantes et promotion des compétences des DETH. </a:t>
            </a:r>
          </a:p>
          <a:p>
            <a:r>
              <a:rPr lang="fr-FR" sz="1400" dirty="0">
                <a:solidFill>
                  <a:schemeClr val="accent5">
                    <a:lumMod val="10000"/>
                  </a:schemeClr>
                </a:solidFill>
              </a:rPr>
              <a:t>Information et mobilisation des aides à la compensation</a:t>
            </a:r>
          </a:p>
          <a:p>
            <a:r>
              <a:rPr lang="fr-FR" sz="1400" dirty="0">
                <a:solidFill>
                  <a:schemeClr val="accent5">
                    <a:lumMod val="10000"/>
                  </a:schemeClr>
                </a:solidFill>
              </a:rPr>
              <a:t>Actions concertées avec les entreprises adaptées , les SIAE, l’intérim….  </a:t>
            </a:r>
          </a:p>
        </p:txBody>
      </p:sp>
      <p:pic>
        <p:nvPicPr>
          <p:cNvPr id="8" name="Image 7">
            <a:extLst>
              <a:ext uri="{FF2B5EF4-FFF2-40B4-BE49-F238E27FC236}">
                <a16:creationId xmlns="" xmlns:a16="http://schemas.microsoft.com/office/drawing/2014/main" id="{7CAAF9B0-4BCB-447D-9366-5DCA1F3C6AB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a:off x="938990" y="937880"/>
            <a:ext cx="547561" cy="673921"/>
          </a:xfrm>
          <a:prstGeom prst="rect">
            <a:avLst/>
          </a:prstGeom>
          <a:solidFill>
            <a:srgbClr val="FFC000"/>
          </a:solidFill>
        </p:spPr>
      </p:pic>
      <p:pic>
        <p:nvPicPr>
          <p:cNvPr id="30" name="Image 29" descr="Une image contenant graphiques vectoriels&#10;&#10;Description générée avec un niveau de confiance élevé">
            <a:extLst>
              <a:ext uri="{FF2B5EF4-FFF2-40B4-BE49-F238E27FC236}">
                <a16:creationId xmlns="" xmlns:a16="http://schemas.microsoft.com/office/drawing/2014/main" id="{A3FD00B8-264F-4066-8498-4766E65384D7}"/>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 xmlns:a1611="http://schemas.microsoft.com/office/drawing/2016/11/main" r:id="rId13"/>
              </a:ext>
            </a:extLst>
          </a:blip>
          <a:stretch>
            <a:fillRect/>
          </a:stretch>
        </p:blipFill>
        <p:spPr>
          <a:xfrm>
            <a:off x="3309045" y="985810"/>
            <a:ext cx="547561" cy="673921"/>
          </a:xfrm>
          <a:prstGeom prst="rect">
            <a:avLst/>
          </a:prstGeom>
          <a:solidFill>
            <a:srgbClr val="92D050"/>
          </a:solidFill>
        </p:spPr>
      </p:pic>
      <p:pic>
        <p:nvPicPr>
          <p:cNvPr id="38" name="Image 37">
            <a:extLst>
              <a:ext uri="{FF2B5EF4-FFF2-40B4-BE49-F238E27FC236}">
                <a16:creationId xmlns="" xmlns:a16="http://schemas.microsoft.com/office/drawing/2014/main" id="{194FEBEA-436D-4916-8446-8C9EB6BEFA73}"/>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5498683" y="1001498"/>
            <a:ext cx="600165" cy="738664"/>
          </a:xfrm>
          <a:prstGeom prst="rect">
            <a:avLst/>
          </a:prstGeom>
          <a:solidFill>
            <a:srgbClr val="F2D9C0"/>
          </a:solidFill>
        </p:spPr>
      </p:pic>
      <p:pic>
        <p:nvPicPr>
          <p:cNvPr id="42" name="Image 41" descr="Une image contenant objet, signe, trousse de secours, clipart&#10;&#10;Description générée avec un niveau de confiance très élevé">
            <a:extLst>
              <a:ext uri="{FF2B5EF4-FFF2-40B4-BE49-F238E27FC236}">
                <a16:creationId xmlns="" xmlns:a16="http://schemas.microsoft.com/office/drawing/2014/main" id="{14F8E229-36E1-4410-A739-484981FD6CAE}"/>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tretch>
            <a:fillRect/>
          </a:stretch>
        </p:blipFill>
        <p:spPr>
          <a:xfrm>
            <a:off x="8519672" y="953437"/>
            <a:ext cx="600165" cy="738665"/>
          </a:xfrm>
          <a:prstGeom prst="rect">
            <a:avLst/>
          </a:prstGeom>
          <a:solidFill>
            <a:srgbClr val="FF0000"/>
          </a:solidFill>
        </p:spPr>
      </p:pic>
    </p:spTree>
    <p:extLst>
      <p:ext uri="{BB962C8B-B14F-4D97-AF65-F5344CB8AC3E}">
        <p14:creationId xmlns:p14="http://schemas.microsoft.com/office/powerpoint/2010/main" val="138371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90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9230" y="0"/>
            <a:ext cx="10224593" cy="6853238"/>
            <a:chOff x="-417513" y="0"/>
            <a:chExt cx="12584114" cy="6853238"/>
          </a:xfrm>
        </p:grpSpPr>
        <p:sp>
          <p:nvSpPr>
            <p:cNvPr id="3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5" name="Group 5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50117" y="1699589"/>
            <a:ext cx="2985512" cy="3470421"/>
            <a:chOff x="697883" y="1816768"/>
            <a:chExt cx="3674476" cy="3470421"/>
          </a:xfrm>
        </p:grpSpPr>
        <p:sp>
          <p:nvSpPr>
            <p:cNvPr id="56" name="Rectangle 5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735212" y="2415323"/>
            <a:ext cx="2804531" cy="2399869"/>
          </a:xfrm>
        </p:spPr>
        <p:txBody>
          <a:bodyPr vert="horz" lIns="91440" tIns="45720" rIns="91440" bIns="45720" rtlCol="0" anchor="ctr">
            <a:normAutofit fontScale="90000"/>
          </a:bodyPr>
          <a:lstStyle/>
          <a:p>
            <a:pPr algn="ctr"/>
            <a:r>
              <a:rPr lang="en-US" sz="4000" b="1" kern="1200">
                <a:solidFill>
                  <a:srgbClr val="FFFFFF"/>
                </a:solidFill>
                <a:latin typeface="+mj-lt"/>
                <a:ea typeface="+mj-ea"/>
                <a:cs typeface="+mj-cs"/>
              </a:rPr>
              <a:t>Point d’étapes de la mise en œuvre </a:t>
            </a:r>
          </a:p>
        </p:txBody>
      </p:sp>
      <p:sp>
        <p:nvSpPr>
          <p:cNvPr id="6" name="Espace réservé du numéro de diapositive 5"/>
          <p:cNvSpPr>
            <a:spLocks noGrp="1"/>
          </p:cNvSpPr>
          <p:nvPr>
            <p:ph type="sldNum" sz="quarter" idx="4294967295"/>
          </p:nvPr>
        </p:nvSpPr>
        <p:spPr>
          <a:xfrm>
            <a:off x="8506778" y="320040"/>
            <a:ext cx="742950" cy="320040"/>
          </a:xfrm>
          <a:prstGeom prst="rect">
            <a:avLst/>
          </a:prstGeom>
        </p:spPr>
        <p:txBody>
          <a:bodyPr vert="horz" lIns="91440" tIns="45720" rIns="91440" bIns="45720" rtlCol="0" anchor="ctr">
            <a:normAutofit lnSpcReduction="10000"/>
          </a:bodyPr>
          <a:lstStyle/>
          <a:p>
            <a:pPr defTabSz="914400">
              <a:spcAft>
                <a:spcPts val="600"/>
              </a:spcAft>
            </a:pPr>
            <a:fld id="{F3D05BBF-AE61-439D-AF29-F551594A0894}" type="slidenum">
              <a:rPr lang="en-US">
                <a:solidFill>
                  <a:schemeClr val="tx1">
                    <a:lumMod val="50000"/>
                    <a:lumOff val="50000"/>
                  </a:schemeClr>
                </a:solidFill>
              </a:rPr>
              <a:pPr defTabSz="914400">
                <a:spcAft>
                  <a:spcPts val="600"/>
                </a:spcAft>
              </a:pPr>
              <a:t>28</a:t>
            </a:fld>
            <a:endParaRPr lang="en-US">
              <a:solidFill>
                <a:schemeClr val="tx1">
                  <a:lumMod val="50000"/>
                  <a:lumOff val="50000"/>
                </a:schemeClr>
              </a:solidFill>
            </a:endParaRPr>
          </a:p>
        </p:txBody>
      </p:sp>
      <p:sp>
        <p:nvSpPr>
          <p:cNvPr id="25" name="ZoneTexte 24">
            <a:extLst>
              <a:ext uri="{FF2B5EF4-FFF2-40B4-BE49-F238E27FC236}">
                <a16:creationId xmlns="" xmlns:a16="http://schemas.microsoft.com/office/drawing/2014/main" id="{38B95AEE-0AC2-4DBE-8D18-6A3598855E97}"/>
              </a:ext>
            </a:extLst>
          </p:cNvPr>
          <p:cNvSpPr txBox="1"/>
          <p:nvPr/>
        </p:nvSpPr>
        <p:spPr>
          <a:xfrm>
            <a:off x="4160520" y="804672"/>
            <a:ext cx="5104067" cy="5248656"/>
          </a:xfrm>
          <a:prstGeom prst="rect">
            <a:avLst/>
          </a:prstGeom>
        </p:spPr>
        <p:txBody>
          <a:bodyPr vert="horz" lIns="91440" tIns="45720" rIns="91440" bIns="45720" rtlCol="0" anchor="ctr">
            <a:normAutofit fontScale="92500"/>
          </a:bodyPr>
          <a:lstStyle/>
          <a:p>
            <a:pPr defTabSz="914400">
              <a:lnSpc>
                <a:spcPct val="90000"/>
              </a:lnSpc>
              <a:spcAft>
                <a:spcPts val="600"/>
              </a:spcAft>
            </a:pPr>
            <a:endParaRPr lang="fr-FR" dirty="0">
              <a:solidFill>
                <a:schemeClr val="tx2">
                  <a:lumMod val="50000"/>
                </a:schemeClr>
              </a:solidFill>
            </a:endParaRPr>
          </a:p>
          <a:p>
            <a:pPr marL="342900" indent="-228600" defTabSz="914400">
              <a:lnSpc>
                <a:spcPct val="90000"/>
              </a:lnSpc>
              <a:spcAft>
                <a:spcPts val="600"/>
              </a:spcAft>
              <a:buFont typeface="Arial" panose="020B0604020202020204" pitchFamily="34" charset="0"/>
              <a:buChar char="•"/>
            </a:pPr>
            <a:endParaRPr lang="fr-FR" dirty="0">
              <a:solidFill>
                <a:schemeClr val="tx2">
                  <a:lumMod val="50000"/>
                </a:schemeClr>
              </a:solidFill>
            </a:endParaRPr>
          </a:p>
          <a:p>
            <a:pPr marL="342900" indent="-228600" defTabSz="914400">
              <a:lnSpc>
                <a:spcPct val="90000"/>
              </a:lnSpc>
              <a:spcAft>
                <a:spcPts val="600"/>
              </a:spcAft>
              <a:buFont typeface="Arial" panose="020B0604020202020204" pitchFamily="34" charset="0"/>
              <a:buChar char="•"/>
            </a:pPr>
            <a:r>
              <a:rPr lang="fr-FR" dirty="0">
                <a:solidFill>
                  <a:schemeClr val="tx2">
                    <a:lumMod val="50000"/>
                  </a:schemeClr>
                </a:solidFill>
              </a:rPr>
              <a:t>Un </a:t>
            </a:r>
            <a:r>
              <a:rPr lang="fr-FR" b="1" dirty="0">
                <a:solidFill>
                  <a:srgbClr val="0070C0"/>
                </a:solidFill>
              </a:rPr>
              <a:t>enthousiasme des équipes dans les agences pilote </a:t>
            </a:r>
            <a:r>
              <a:rPr lang="fr-FR" dirty="0">
                <a:solidFill>
                  <a:schemeClr val="tx2">
                    <a:lumMod val="50000"/>
                  </a:schemeClr>
                </a:solidFill>
              </a:rPr>
              <a:t>qui ne doit pas occulter des résistances sur lesquelles travailler pour conduire  la phase de généralisation</a:t>
            </a:r>
          </a:p>
          <a:p>
            <a:pPr indent="-228600" defTabSz="914400">
              <a:lnSpc>
                <a:spcPct val="90000"/>
              </a:lnSpc>
              <a:spcAft>
                <a:spcPts val="600"/>
              </a:spcAft>
              <a:buFont typeface="Arial" panose="020B0604020202020204" pitchFamily="34" charset="0"/>
              <a:buChar char="•"/>
            </a:pPr>
            <a:endParaRPr lang="fr-FR" dirty="0">
              <a:solidFill>
                <a:schemeClr val="tx2">
                  <a:lumMod val="50000"/>
                </a:schemeClr>
              </a:solidFill>
            </a:endParaRPr>
          </a:p>
          <a:p>
            <a:pPr marL="342900" indent="-228600" defTabSz="914400">
              <a:lnSpc>
                <a:spcPct val="90000"/>
              </a:lnSpc>
              <a:spcAft>
                <a:spcPts val="600"/>
              </a:spcAft>
              <a:buFont typeface="Arial" panose="020B0604020202020204" pitchFamily="34" charset="0"/>
              <a:buChar char="•"/>
            </a:pPr>
            <a:r>
              <a:rPr lang="fr-FR" dirty="0">
                <a:solidFill>
                  <a:schemeClr val="tx2">
                    <a:lumMod val="50000"/>
                  </a:schemeClr>
                </a:solidFill>
              </a:rPr>
              <a:t>Un besoin confirmé de </a:t>
            </a:r>
            <a:r>
              <a:rPr lang="fr-FR" b="1" dirty="0">
                <a:solidFill>
                  <a:srgbClr val="0070C0"/>
                </a:solidFill>
              </a:rPr>
              <a:t>renforcer les compétences des conseillers </a:t>
            </a:r>
            <a:r>
              <a:rPr lang="fr-FR" dirty="0">
                <a:solidFill>
                  <a:schemeClr val="tx2">
                    <a:lumMod val="50000"/>
                  </a:schemeClr>
                </a:solidFill>
              </a:rPr>
              <a:t>dans l’élaboration du diagnostic des situations et leurs connaissances des services et outils disponibles pour le public DEBOE </a:t>
            </a:r>
          </a:p>
          <a:p>
            <a:pPr marL="342900" indent="-228600" defTabSz="914400">
              <a:lnSpc>
                <a:spcPct val="90000"/>
              </a:lnSpc>
              <a:spcAft>
                <a:spcPts val="600"/>
              </a:spcAft>
              <a:buFont typeface="Arial" panose="020B0604020202020204" pitchFamily="34" charset="0"/>
              <a:buChar char="•"/>
            </a:pPr>
            <a:endParaRPr lang="fr-FR" dirty="0">
              <a:solidFill>
                <a:schemeClr val="tx2">
                  <a:lumMod val="50000"/>
                </a:schemeClr>
              </a:solidFill>
            </a:endParaRPr>
          </a:p>
          <a:p>
            <a:pPr marL="342900" indent="-228600" defTabSz="914400">
              <a:lnSpc>
                <a:spcPct val="90000"/>
              </a:lnSpc>
              <a:spcAft>
                <a:spcPts val="600"/>
              </a:spcAft>
              <a:buFont typeface="Arial" panose="020B0604020202020204" pitchFamily="34" charset="0"/>
              <a:buChar char="•"/>
            </a:pPr>
            <a:r>
              <a:rPr lang="fr-FR" dirty="0">
                <a:solidFill>
                  <a:schemeClr val="tx2">
                    <a:lumMod val="50000"/>
                  </a:schemeClr>
                </a:solidFill>
              </a:rPr>
              <a:t>Un </a:t>
            </a:r>
            <a:r>
              <a:rPr lang="fr-FR" b="1" dirty="0">
                <a:solidFill>
                  <a:srgbClr val="0070C0"/>
                </a:solidFill>
              </a:rPr>
              <a:t>intérêt affirmé de renforcer les coopérations opérationnelles </a:t>
            </a:r>
            <a:r>
              <a:rPr lang="fr-FR" dirty="0">
                <a:solidFill>
                  <a:schemeClr val="tx2">
                    <a:lumMod val="50000"/>
                  </a:schemeClr>
                </a:solidFill>
              </a:rPr>
              <a:t>avec Cap emploi et d’en tisser de nouvelles avec les acteurs associatifs engagés (Agefiph – FIPHFP, UNEA, APF- France Handicap…)</a:t>
            </a:r>
          </a:p>
          <a:p>
            <a:pPr marL="342900" indent="-228600" defTabSz="914400">
              <a:lnSpc>
                <a:spcPct val="90000"/>
              </a:lnSpc>
              <a:spcAft>
                <a:spcPts val="600"/>
              </a:spcAft>
              <a:buFont typeface="Arial" panose="020B0604020202020204" pitchFamily="34" charset="0"/>
              <a:buChar char="•"/>
            </a:pPr>
            <a:endParaRPr lang="fr-FR" dirty="0">
              <a:solidFill>
                <a:schemeClr val="tx2">
                  <a:lumMod val="50000"/>
                </a:schemeClr>
              </a:solidFill>
            </a:endParaRPr>
          </a:p>
          <a:p>
            <a:pPr marL="342900" indent="-228600" defTabSz="914400">
              <a:lnSpc>
                <a:spcPct val="90000"/>
              </a:lnSpc>
              <a:spcAft>
                <a:spcPts val="600"/>
              </a:spcAft>
              <a:buFont typeface="Arial" panose="020B0604020202020204" pitchFamily="34" charset="0"/>
              <a:buChar char="•"/>
            </a:pPr>
            <a:r>
              <a:rPr lang="fr-FR" dirty="0">
                <a:solidFill>
                  <a:schemeClr val="tx2">
                    <a:lumMod val="50000"/>
                  </a:schemeClr>
                </a:solidFill>
              </a:rPr>
              <a:t>De nombreuses </a:t>
            </a:r>
            <a:r>
              <a:rPr lang="fr-FR" b="1" dirty="0">
                <a:solidFill>
                  <a:srgbClr val="0070C0"/>
                </a:solidFill>
              </a:rPr>
              <a:t>actions innovantes </a:t>
            </a:r>
            <a:r>
              <a:rPr lang="fr-FR" dirty="0">
                <a:solidFill>
                  <a:schemeClr val="tx2">
                    <a:lumMod val="50000"/>
                  </a:schemeClr>
                </a:solidFill>
              </a:rPr>
              <a:t>émergent dans les agences et démontrent que Pôle emploi disposent des ressources pour renforcer la qualité du suivi et de l’accompagnement des DEBOE</a:t>
            </a:r>
          </a:p>
          <a:p>
            <a:pPr indent="-228600" defTabSz="914400">
              <a:lnSpc>
                <a:spcPct val="90000"/>
              </a:lnSpc>
              <a:spcAft>
                <a:spcPts val="600"/>
              </a:spcAft>
              <a:buFont typeface="Arial" panose="020B0604020202020204" pitchFamily="34" charset="0"/>
              <a:buChar char="•"/>
            </a:pPr>
            <a:endParaRPr lang="fr-FR" dirty="0">
              <a:solidFill>
                <a:schemeClr val="tx2">
                  <a:lumMod val="50000"/>
                </a:schemeClr>
              </a:solidFill>
            </a:endParaRPr>
          </a:p>
        </p:txBody>
      </p:sp>
      <p:sp>
        <p:nvSpPr>
          <p:cNvPr id="10" name="AutoShape 6" descr="Résultat de recherche d'images pour &quot;veille&quot;"/>
          <p:cNvSpPr>
            <a:spLocks noChangeAspect="1" noChangeArrowheads="1"/>
          </p:cNvSpPr>
          <p:nvPr/>
        </p:nvSpPr>
        <p:spPr bwMode="auto">
          <a:xfrm>
            <a:off x="1364656" y="-136525"/>
            <a:ext cx="241201"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RÃ©sultat de recherche d'images pour &quot;maison logo&quot;"/>
          <p:cNvSpPr>
            <a:spLocks noChangeAspect="1" noChangeArrowheads="1"/>
          </p:cNvSpPr>
          <p:nvPr/>
        </p:nvSpPr>
        <p:spPr bwMode="auto">
          <a:xfrm>
            <a:off x="1488480" y="7939"/>
            <a:ext cx="24765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maison logo&quot;"/>
          <p:cNvSpPr>
            <a:spLocks noChangeAspect="1" noChangeArrowheads="1"/>
          </p:cNvSpPr>
          <p:nvPr/>
        </p:nvSpPr>
        <p:spPr bwMode="auto">
          <a:xfrm>
            <a:off x="1612305" y="160339"/>
            <a:ext cx="24765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0885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6730E4B0-D638-A34D-8CC9-4EA1321D6AFD}"/>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2. Les modalités d’accompagnement</a:t>
            </a:r>
          </a:p>
        </p:txBody>
      </p:sp>
      <p:sp>
        <p:nvSpPr>
          <p:cNvPr id="24" name="Rectangle 23"/>
          <p:cNvSpPr/>
          <p:nvPr/>
        </p:nvSpPr>
        <p:spPr>
          <a:xfrm>
            <a:off x="1158342" y="1214416"/>
            <a:ext cx="3240360" cy="461665"/>
          </a:xfrm>
          <a:prstGeom prst="rect">
            <a:avLst/>
          </a:prstGeom>
        </p:spPr>
        <p:txBody>
          <a:bodyPr wrap="square">
            <a:spAutoFit/>
          </a:bodyPr>
          <a:lstStyle/>
          <a:p>
            <a:pPr lvl="0"/>
            <a:r>
              <a:rPr lang="fr-FR" sz="2400" b="1" i="1" dirty="0" smtClean="0">
                <a:solidFill>
                  <a:srgbClr val="26B7D4"/>
                </a:solidFill>
              </a:rPr>
              <a:t>Le mode de travail :  </a:t>
            </a:r>
            <a:endParaRPr lang="fr-FR" sz="24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1221924" y="1892659"/>
            <a:ext cx="970719" cy="827222"/>
          </a:xfrm>
          <a:prstGeom prst="rect">
            <a:avLst/>
          </a:prstGeom>
        </p:spPr>
      </p:pic>
      <p:sp>
        <p:nvSpPr>
          <p:cNvPr id="29" name="Rectangle 28"/>
          <p:cNvSpPr/>
          <p:nvPr/>
        </p:nvSpPr>
        <p:spPr>
          <a:xfrm>
            <a:off x="2405316" y="2093755"/>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Chef de file : </a:t>
            </a:r>
            <a:r>
              <a:rPr lang="fr-FR" sz="2000" dirty="0" smtClean="0">
                <a:solidFill>
                  <a:srgbClr val="073763"/>
                </a:solidFill>
                <a:latin typeface="Carlito" panose="020F0502020204030204" pitchFamily="34" charset="0"/>
                <a:ea typeface="Roboto"/>
                <a:cs typeface="Carlito" panose="020F0502020204030204" pitchFamily="34" charset="0"/>
                <a:sym typeface="Roboto"/>
              </a:rPr>
              <a:t>Pôle emploi</a:t>
            </a: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15362"/>
          <a:stretch/>
        </p:blipFill>
        <p:spPr>
          <a:xfrm>
            <a:off x="1184690" y="2914961"/>
            <a:ext cx="1045189" cy="884623"/>
          </a:xfrm>
          <a:prstGeom prst="rect">
            <a:avLst/>
          </a:prstGeom>
        </p:spPr>
      </p:pic>
      <p:sp>
        <p:nvSpPr>
          <p:cNvPr id="30" name="Rectangle 29"/>
          <p:cNvSpPr/>
          <p:nvPr/>
        </p:nvSpPr>
        <p:spPr>
          <a:xfrm>
            <a:off x="2372724" y="2719276"/>
            <a:ext cx="5877205" cy="1323439"/>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Partenaires: </a:t>
            </a:r>
            <a:r>
              <a:rPr lang="fr-FR" sz="2000" dirty="0" smtClean="0">
                <a:solidFill>
                  <a:srgbClr val="073763"/>
                </a:solidFill>
                <a:latin typeface="Carlito" panose="020F0502020204030204" pitchFamily="34" charset="0"/>
                <a:ea typeface="Roboto"/>
                <a:cs typeface="Carlito" panose="020F0502020204030204" pitchFamily="34" charset="0"/>
                <a:sym typeface="Roboto"/>
              </a:rPr>
              <a:t>Agefiph, FIPHFP, CFEA, Acteurs SPE + intérim, </a:t>
            </a:r>
            <a:r>
              <a:rPr lang="fr-FR" sz="2000" dirty="0" smtClean="0">
                <a:solidFill>
                  <a:srgbClr val="073763"/>
                </a:solidFill>
                <a:latin typeface="Carlito" panose="020F0502020204030204" pitchFamily="34" charset="0"/>
                <a:ea typeface="Roboto"/>
                <a:cs typeface="Carlito" panose="020F0502020204030204" pitchFamily="34" charset="0"/>
                <a:sym typeface="Roboto"/>
              </a:rPr>
              <a:t>partenaires sociaux, Associations</a:t>
            </a:r>
            <a:r>
              <a:rPr lang="fr-FR" sz="2000" dirty="0" smtClean="0">
                <a:solidFill>
                  <a:srgbClr val="073763"/>
                </a:solidFill>
                <a:latin typeface="Carlito" panose="020F0502020204030204" pitchFamily="34" charset="0"/>
                <a:ea typeface="Roboto"/>
                <a:cs typeface="Carlito" panose="020F0502020204030204" pitchFamily="34" charset="0"/>
                <a:sym typeface="Roboto"/>
              </a:rPr>
              <a:t>, MDPH, ARS, Collectivités, ESAT-EA, Branche professionnelle + OPCA, commission </a:t>
            </a:r>
            <a:r>
              <a:rPr lang="fr-FR" sz="2000" dirty="0">
                <a:solidFill>
                  <a:srgbClr val="073763"/>
                </a:solidFill>
                <a:latin typeface="Carlito" panose="020F0502020204030204" pitchFamily="34" charset="0"/>
                <a:ea typeface="Roboto"/>
                <a:cs typeface="Carlito" panose="020F0502020204030204" pitchFamily="34" charset="0"/>
                <a:sym typeface="Roboto"/>
              </a:rPr>
              <a:t>Emploi du </a:t>
            </a:r>
            <a:r>
              <a:rPr lang="fr-FR" sz="2000" dirty="0" smtClean="0">
                <a:solidFill>
                  <a:srgbClr val="073763"/>
                </a:solidFill>
                <a:latin typeface="Carlito" panose="020F0502020204030204" pitchFamily="34" charset="0"/>
                <a:ea typeface="Roboto"/>
                <a:cs typeface="Carlito" panose="020F0502020204030204" pitchFamily="34" charset="0"/>
                <a:sym typeface="Roboto"/>
              </a:rPr>
              <a:t>CNCPH, </a:t>
            </a:r>
          </a:p>
        </p:txBody>
      </p:sp>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b="12898"/>
          <a:stretch/>
        </p:blipFill>
        <p:spPr>
          <a:xfrm>
            <a:off x="1306654" y="4118124"/>
            <a:ext cx="748797" cy="652213"/>
          </a:xfrm>
          <a:prstGeom prst="rect">
            <a:avLst/>
          </a:prstGeom>
        </p:spPr>
      </p:pic>
      <p:pic>
        <p:nvPicPr>
          <p:cNvPr id="31" name="Image 30"/>
          <p:cNvPicPr>
            <a:picLocks noChangeAspect="1"/>
          </p:cNvPicPr>
          <p:nvPr/>
        </p:nvPicPr>
        <p:blipFill rotWithShape="1">
          <a:blip r:embed="rId6">
            <a:extLst>
              <a:ext uri="{28A0092B-C50C-407E-A947-70E740481C1C}">
                <a14:useLocalDpi xmlns:a14="http://schemas.microsoft.com/office/drawing/2010/main" val="0"/>
              </a:ext>
            </a:extLst>
          </a:blip>
          <a:srcRect b="16956"/>
          <a:stretch/>
        </p:blipFill>
        <p:spPr>
          <a:xfrm>
            <a:off x="1233044" y="5712917"/>
            <a:ext cx="896015" cy="744082"/>
          </a:xfrm>
          <a:prstGeom prst="rect">
            <a:avLst/>
          </a:prstGeom>
        </p:spPr>
      </p:pic>
      <p:sp>
        <p:nvSpPr>
          <p:cNvPr id="32" name="Rectangle 31"/>
          <p:cNvSpPr/>
          <p:nvPr/>
        </p:nvSpPr>
        <p:spPr>
          <a:xfrm>
            <a:off x="2403218" y="4144916"/>
            <a:ext cx="5877205" cy="1631216"/>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Livrables : </a:t>
            </a:r>
            <a:r>
              <a:rPr lang="fr-FR" sz="2000" dirty="0" smtClean="0">
                <a:solidFill>
                  <a:srgbClr val="073763"/>
                </a:solidFill>
                <a:latin typeface="Carlito" panose="020F0502020204030204" pitchFamily="34" charset="0"/>
                <a:ea typeface="Roboto"/>
                <a:cs typeface="Carlito" panose="020F0502020204030204" pitchFamily="34" charset="0"/>
                <a:sym typeface="Roboto"/>
              </a:rPr>
              <a:t>Nouveau cahier des charges de l’Emploi accompagné + un service « clé en main » pour les TPE-PME et les petites collectivités  + évaluation rapprochement Pôle emploi + Cap emploi (13 sites pilotes)</a:t>
            </a:r>
          </a:p>
        </p:txBody>
      </p:sp>
      <p:sp>
        <p:nvSpPr>
          <p:cNvPr id="33" name="Rectangle 32"/>
          <p:cNvSpPr/>
          <p:nvPr/>
        </p:nvSpPr>
        <p:spPr>
          <a:xfrm>
            <a:off x="2409237" y="5884903"/>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Calendrier : </a:t>
            </a:r>
            <a:r>
              <a:rPr lang="fr-FR" sz="2000" dirty="0" smtClean="0">
                <a:solidFill>
                  <a:srgbClr val="073763"/>
                </a:solidFill>
                <a:latin typeface="Carlito" panose="020F0502020204030204" pitchFamily="34" charset="0"/>
                <a:ea typeface="Roboto"/>
                <a:cs typeface="Carlito" panose="020F0502020204030204" pitchFamily="34" charset="0"/>
                <a:sym typeface="Roboto"/>
              </a:rPr>
              <a:t>avril 2019</a:t>
            </a:r>
          </a:p>
        </p:txBody>
      </p:sp>
    </p:spTree>
    <p:extLst>
      <p:ext uri="{BB962C8B-B14F-4D97-AF65-F5344CB8AC3E}">
        <p14:creationId xmlns:p14="http://schemas.microsoft.com/office/powerpoint/2010/main" val="237500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821820" y="356792"/>
            <a:ext cx="8891639" cy="539201"/>
          </a:xfrm>
          <a:prstGeom prst="rect">
            <a:avLst/>
          </a:prstGeom>
          <a:noFill/>
        </p:spPr>
        <p:txBody>
          <a:bodyPr wrap="square" lIns="107266" tIns="53633" rIns="107266" bIns="53633" rtlCol="0">
            <a:spAutoFit/>
          </a:bodyPr>
          <a:lstStyle/>
          <a:p>
            <a:r>
              <a:rPr lang="fr-FR" sz="2800" b="1" dirty="0" smtClean="0">
                <a:solidFill>
                  <a:srgbClr val="061C6C"/>
                </a:solidFill>
              </a:rPr>
              <a:t>Un exercice de concertation inédit</a:t>
            </a:r>
            <a:endParaRPr lang="fr-FR" sz="28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xmlns="" id="{72F1C3E1-7479-A344-BFDF-97C510014EA4}"/>
              </a:ext>
            </a:extLst>
          </p:cNvPr>
          <p:cNvGrpSpPr/>
          <p:nvPr/>
        </p:nvGrpSpPr>
        <p:grpSpPr>
          <a:xfrm>
            <a:off x="395161" y="1712197"/>
            <a:ext cx="3967610" cy="1459648"/>
            <a:chOff x="81656" y="1475532"/>
            <a:chExt cx="4400453" cy="1459648"/>
          </a:xfrm>
        </p:grpSpPr>
        <p:pic>
          <p:nvPicPr>
            <p:cNvPr id="5" name="Image 4">
              <a:extLst>
                <a:ext uri="{FF2B5EF4-FFF2-40B4-BE49-F238E27FC236}">
                  <a16:creationId xmlns:a16="http://schemas.microsoft.com/office/drawing/2014/main" xmlns="" id="{8DD0317A-9CD0-BA48-8664-0B7099338F83}"/>
                </a:ext>
              </a:extLst>
            </p:cNvPr>
            <p:cNvPicPr>
              <a:picLocks noChangeAspect="1"/>
            </p:cNvPicPr>
            <p:nvPr/>
          </p:nvPicPr>
          <p:blipFill>
            <a:blip r:embed="rId3"/>
            <a:stretch>
              <a:fillRect/>
            </a:stretch>
          </p:blipFill>
          <p:spPr>
            <a:xfrm>
              <a:off x="81656" y="1475532"/>
              <a:ext cx="1080000" cy="1080000"/>
            </a:xfrm>
            <a:prstGeom prst="rect">
              <a:avLst/>
            </a:prstGeom>
          </p:spPr>
        </p:pic>
        <p:sp>
          <p:nvSpPr>
            <p:cNvPr id="11" name="Rectangle 10">
              <a:extLst>
                <a:ext uri="{FF2B5EF4-FFF2-40B4-BE49-F238E27FC236}">
                  <a16:creationId xmlns:a16="http://schemas.microsoft.com/office/drawing/2014/main" xmlns="" id="{2A06E34D-A54E-FE4E-A401-1277371A0E2A}"/>
                </a:ext>
              </a:extLst>
            </p:cNvPr>
            <p:cNvSpPr/>
            <p:nvPr/>
          </p:nvSpPr>
          <p:spPr>
            <a:xfrm>
              <a:off x="1205685" y="1582243"/>
              <a:ext cx="3276424" cy="135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solidFill>
                    <a:srgbClr val="061C6C"/>
                  </a:solidFill>
                </a:rPr>
                <a:t>Une</a:t>
              </a:r>
              <a:r>
                <a:rPr lang="fr-FR" sz="1400" b="1" dirty="0" smtClean="0">
                  <a:solidFill>
                    <a:srgbClr val="061C6C"/>
                  </a:solidFill>
                </a:rPr>
                <a:t> </a:t>
              </a:r>
              <a:r>
                <a:rPr lang="fr-FR" sz="1800" b="1" dirty="0" smtClean="0">
                  <a:solidFill>
                    <a:srgbClr val="061C6C"/>
                  </a:solidFill>
                </a:rPr>
                <a:t>concertation </a:t>
              </a:r>
              <a:r>
                <a:rPr lang="fr-FR" sz="1400" dirty="0" smtClean="0">
                  <a:solidFill>
                    <a:srgbClr val="061C6C"/>
                  </a:solidFill>
                </a:rPr>
                <a:t>lancée le 19 juillet 2018 en présence des partenaires sociaux, des associations, des acteurs du service public de l’emploi et des deux fonds</a:t>
              </a:r>
              <a:endParaRPr lang="fr-FR" sz="1400" dirty="0">
                <a:solidFill>
                  <a:srgbClr val="061C6C"/>
                </a:solidFill>
              </a:endParaRPr>
            </a:p>
          </p:txBody>
        </p:sp>
      </p:grpSp>
      <p:grpSp>
        <p:nvGrpSpPr>
          <p:cNvPr id="13" name="Groupe 12">
            <a:extLst>
              <a:ext uri="{FF2B5EF4-FFF2-40B4-BE49-F238E27FC236}">
                <a16:creationId xmlns:a16="http://schemas.microsoft.com/office/drawing/2014/main" xmlns="" id="{F069C6BF-055E-7146-87CD-D55519A542AC}"/>
              </a:ext>
            </a:extLst>
          </p:cNvPr>
          <p:cNvGrpSpPr/>
          <p:nvPr/>
        </p:nvGrpSpPr>
        <p:grpSpPr>
          <a:xfrm>
            <a:off x="5050822" y="1599818"/>
            <a:ext cx="4499021" cy="1575854"/>
            <a:chOff x="687553" y="3090094"/>
            <a:chExt cx="3755395" cy="1562723"/>
          </a:xfrm>
        </p:grpSpPr>
        <p:pic>
          <p:nvPicPr>
            <p:cNvPr id="2" name="Image 1">
              <a:extLst>
                <a:ext uri="{FF2B5EF4-FFF2-40B4-BE49-F238E27FC236}">
                  <a16:creationId xmlns:a16="http://schemas.microsoft.com/office/drawing/2014/main" xmlns="" id="{F36B4755-DE84-1547-9EF9-A4F1FF647142}"/>
                </a:ext>
              </a:extLst>
            </p:cNvPr>
            <p:cNvPicPr>
              <a:picLocks noChangeAspect="1"/>
            </p:cNvPicPr>
            <p:nvPr/>
          </p:nvPicPr>
          <p:blipFill>
            <a:blip r:embed="rId4"/>
            <a:stretch>
              <a:fillRect/>
            </a:stretch>
          </p:blipFill>
          <p:spPr>
            <a:xfrm>
              <a:off x="687553" y="3090094"/>
              <a:ext cx="878147" cy="1293887"/>
            </a:xfrm>
            <a:prstGeom prst="rect">
              <a:avLst/>
            </a:prstGeom>
          </p:spPr>
        </p:pic>
        <p:sp>
          <p:nvSpPr>
            <p:cNvPr id="34" name="Rectangle 33">
              <a:extLst>
                <a:ext uri="{FF2B5EF4-FFF2-40B4-BE49-F238E27FC236}">
                  <a16:creationId xmlns:a16="http://schemas.microsoft.com/office/drawing/2014/main" xmlns="" id="{657F6FDB-09BD-CE4B-BA2E-4FF1233B94BD}"/>
                </a:ext>
              </a:extLst>
            </p:cNvPr>
            <p:cNvSpPr/>
            <p:nvPr/>
          </p:nvSpPr>
          <p:spPr>
            <a:xfrm>
              <a:off x="1620577" y="3307359"/>
              <a:ext cx="2822371" cy="134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rgbClr val="061C6C"/>
                  </a:solidFill>
                </a:rPr>
                <a:t>Un jour et demi </a:t>
              </a:r>
              <a:r>
                <a:rPr lang="fr-FR" sz="1400" dirty="0" smtClean="0">
                  <a:solidFill>
                    <a:srgbClr val="061C6C"/>
                  </a:solidFill>
                </a:rPr>
                <a:t>d’</a:t>
              </a:r>
              <a:r>
                <a:rPr lang="fr-FR" sz="1800" b="1" dirty="0" smtClean="0">
                  <a:solidFill>
                    <a:srgbClr val="061C6C"/>
                  </a:solidFill>
                </a:rPr>
                <a:t>ateliers</a:t>
              </a:r>
              <a:r>
                <a:rPr lang="fr-FR" sz="2000" b="1" dirty="0" smtClean="0">
                  <a:solidFill>
                    <a:srgbClr val="061C6C"/>
                  </a:solidFill>
                </a:rPr>
                <a:t> </a:t>
              </a:r>
              <a:r>
                <a:rPr lang="fr-FR" dirty="0" smtClean="0">
                  <a:solidFill>
                    <a:srgbClr val="061C6C"/>
                  </a:solidFill>
                </a:rPr>
                <a:t>et une </a:t>
              </a:r>
              <a:r>
                <a:rPr lang="fr-FR" sz="1800" b="1" dirty="0" smtClean="0">
                  <a:solidFill>
                    <a:srgbClr val="061C6C"/>
                  </a:solidFill>
                </a:rPr>
                <a:t>cinquantaine de participants</a:t>
              </a:r>
              <a:r>
                <a:rPr lang="fr-FR" sz="1400" dirty="0" smtClean="0">
                  <a:solidFill>
                    <a:srgbClr val="061C6C"/>
                  </a:solidFill>
                </a:rPr>
                <a:t> (salariés, travailleurs indépendants, demandeurs d’emploi, employeurs publics et privés, institutions…)</a:t>
              </a:r>
              <a:endParaRPr lang="fr-FR" sz="1400" b="1" dirty="0" smtClean="0">
                <a:solidFill>
                  <a:srgbClr val="061C6C"/>
                </a:solidFill>
              </a:endParaRPr>
            </a:p>
            <a:p>
              <a:endParaRPr lang="fr-FR" sz="1400" dirty="0">
                <a:solidFill>
                  <a:srgbClr val="061C6C"/>
                </a:solidFill>
              </a:endParaRPr>
            </a:p>
          </p:txBody>
        </p:sp>
      </p:grpSp>
      <p:grpSp>
        <p:nvGrpSpPr>
          <p:cNvPr id="14" name="Groupe 13">
            <a:extLst>
              <a:ext uri="{FF2B5EF4-FFF2-40B4-BE49-F238E27FC236}">
                <a16:creationId xmlns:a16="http://schemas.microsoft.com/office/drawing/2014/main" xmlns="" id="{F3EC71D2-87D0-D941-A277-786884735F68}"/>
              </a:ext>
            </a:extLst>
          </p:cNvPr>
          <p:cNvGrpSpPr/>
          <p:nvPr/>
        </p:nvGrpSpPr>
        <p:grpSpPr>
          <a:xfrm>
            <a:off x="273817" y="3600971"/>
            <a:ext cx="4826582" cy="1484213"/>
            <a:chOff x="5500364" y="1548178"/>
            <a:chExt cx="4083416" cy="1484213"/>
          </a:xfrm>
        </p:grpSpPr>
        <p:pic>
          <p:nvPicPr>
            <p:cNvPr id="6" name="Image 5">
              <a:extLst>
                <a:ext uri="{FF2B5EF4-FFF2-40B4-BE49-F238E27FC236}">
                  <a16:creationId xmlns:a16="http://schemas.microsoft.com/office/drawing/2014/main" xmlns="" id="{F4CE89D4-63ED-A64F-9907-D32C106CF0C9}"/>
                </a:ext>
              </a:extLst>
            </p:cNvPr>
            <p:cNvPicPr>
              <a:picLocks noChangeAspect="1"/>
            </p:cNvPicPr>
            <p:nvPr/>
          </p:nvPicPr>
          <p:blipFill>
            <a:blip r:embed="rId5"/>
            <a:stretch>
              <a:fillRect/>
            </a:stretch>
          </p:blipFill>
          <p:spPr>
            <a:xfrm>
              <a:off x="5500364" y="1548178"/>
              <a:ext cx="927250" cy="927250"/>
            </a:xfrm>
            <a:prstGeom prst="rect">
              <a:avLst/>
            </a:prstGeom>
          </p:spPr>
        </p:pic>
        <p:sp>
          <p:nvSpPr>
            <p:cNvPr id="35" name="Rectangle 34">
              <a:extLst>
                <a:ext uri="{FF2B5EF4-FFF2-40B4-BE49-F238E27FC236}">
                  <a16:creationId xmlns:a16="http://schemas.microsoft.com/office/drawing/2014/main" xmlns="" id="{42F3FA2A-69DD-1946-8EA8-5DC2EE65C548}"/>
                </a:ext>
              </a:extLst>
            </p:cNvPr>
            <p:cNvSpPr/>
            <p:nvPr/>
          </p:nvSpPr>
          <p:spPr>
            <a:xfrm>
              <a:off x="6430544" y="1548178"/>
              <a:ext cx="3153236" cy="148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061C6C"/>
                  </a:solidFill>
                </a:rPr>
                <a:t>Plusieurs</a:t>
              </a:r>
              <a:r>
                <a:rPr lang="fr-FR" sz="2000" b="1" dirty="0" smtClean="0">
                  <a:solidFill>
                    <a:srgbClr val="061C6C"/>
                  </a:solidFill>
                </a:rPr>
                <a:t> </a:t>
              </a:r>
              <a:r>
                <a:rPr lang="fr-FR" sz="1800" b="1" dirty="0" smtClean="0">
                  <a:solidFill>
                    <a:srgbClr val="061C6C"/>
                  </a:solidFill>
                </a:rPr>
                <a:t>thématiques de travail :</a:t>
              </a:r>
              <a:endParaRPr lang="fr-FR" sz="2000" b="1" dirty="0" smtClean="0">
                <a:solidFill>
                  <a:srgbClr val="061C6C"/>
                </a:solidFill>
              </a:endParaRPr>
            </a:p>
            <a:p>
              <a:pPr marL="285750" indent="-285750">
                <a:buFontTx/>
                <a:buChar char="-"/>
              </a:pPr>
              <a:r>
                <a:rPr lang="fr-FR" sz="1400" dirty="0" smtClean="0">
                  <a:solidFill>
                    <a:srgbClr val="061C6C"/>
                  </a:solidFill>
                </a:rPr>
                <a:t>Faciliter l’insertion professionnelle</a:t>
              </a:r>
            </a:p>
            <a:p>
              <a:pPr marL="285750" indent="-285750">
                <a:buFontTx/>
                <a:buChar char="-"/>
              </a:pPr>
              <a:r>
                <a:rPr lang="fr-FR" sz="1400" dirty="0" smtClean="0">
                  <a:solidFill>
                    <a:srgbClr val="061C6C"/>
                  </a:solidFill>
                </a:rPr>
                <a:t>Lever les freins au recrutement</a:t>
              </a:r>
            </a:p>
            <a:p>
              <a:pPr marL="285750" indent="-285750">
                <a:buFontTx/>
                <a:buChar char="-"/>
              </a:pPr>
              <a:r>
                <a:rPr lang="fr-FR" sz="1400" dirty="0" smtClean="0">
                  <a:solidFill>
                    <a:srgbClr val="061C6C"/>
                  </a:solidFill>
                </a:rPr>
                <a:t>Améliorer l’accès à la formation</a:t>
              </a:r>
            </a:p>
            <a:p>
              <a:pPr marL="285750" indent="-285750" algn="just">
                <a:buFontTx/>
                <a:buChar char="-"/>
              </a:pPr>
              <a:r>
                <a:rPr lang="fr-FR" sz="1400" dirty="0" smtClean="0">
                  <a:solidFill>
                    <a:srgbClr val="061C6C"/>
                  </a:solidFill>
                </a:rPr>
                <a:t>Prévenir les licenciements pour inaptitude et créer les conditions permettant des reclassements rapides</a:t>
              </a:r>
              <a:endParaRPr lang="fr-FR" sz="1400" dirty="0">
                <a:solidFill>
                  <a:srgbClr val="061C6C"/>
                </a:solidFill>
              </a:endParaRPr>
            </a:p>
          </p:txBody>
        </p:sp>
      </p:grpSp>
      <p:grpSp>
        <p:nvGrpSpPr>
          <p:cNvPr id="15" name="Groupe 14">
            <a:extLst>
              <a:ext uri="{FF2B5EF4-FFF2-40B4-BE49-F238E27FC236}">
                <a16:creationId xmlns:a16="http://schemas.microsoft.com/office/drawing/2014/main" xmlns="" id="{324B9CBB-15D9-784B-A887-742DA7539EDB}"/>
              </a:ext>
            </a:extLst>
          </p:cNvPr>
          <p:cNvGrpSpPr/>
          <p:nvPr/>
        </p:nvGrpSpPr>
        <p:grpSpPr>
          <a:xfrm>
            <a:off x="5136860" y="3497202"/>
            <a:ext cx="4576599" cy="1477842"/>
            <a:chOff x="5601072" y="3129146"/>
            <a:chExt cx="4093826" cy="1170949"/>
          </a:xfrm>
        </p:grpSpPr>
        <p:pic>
          <p:nvPicPr>
            <p:cNvPr id="10" name="Image 9">
              <a:extLst>
                <a:ext uri="{FF2B5EF4-FFF2-40B4-BE49-F238E27FC236}">
                  <a16:creationId xmlns:a16="http://schemas.microsoft.com/office/drawing/2014/main" xmlns="" id="{4C115D67-0CE3-374B-B953-27B67A60EABE}"/>
                </a:ext>
              </a:extLst>
            </p:cNvPr>
            <p:cNvPicPr>
              <a:picLocks noChangeAspect="1"/>
            </p:cNvPicPr>
            <p:nvPr/>
          </p:nvPicPr>
          <p:blipFill>
            <a:blip r:embed="rId6"/>
            <a:stretch>
              <a:fillRect/>
            </a:stretch>
          </p:blipFill>
          <p:spPr>
            <a:xfrm>
              <a:off x="5601072" y="3345170"/>
              <a:ext cx="864096" cy="688294"/>
            </a:xfrm>
            <a:prstGeom prst="rect">
              <a:avLst/>
            </a:prstGeom>
          </p:spPr>
        </p:pic>
        <p:sp>
          <p:nvSpPr>
            <p:cNvPr id="36" name="Rectangle 35">
              <a:extLst>
                <a:ext uri="{FF2B5EF4-FFF2-40B4-BE49-F238E27FC236}">
                  <a16:creationId xmlns:a16="http://schemas.microsoft.com/office/drawing/2014/main" xmlns="" id="{CC24353B-9D13-A548-AC2D-00DA350FA29E}"/>
                </a:ext>
              </a:extLst>
            </p:cNvPr>
            <p:cNvSpPr/>
            <p:nvPr/>
          </p:nvSpPr>
          <p:spPr>
            <a:xfrm>
              <a:off x="6550860" y="3129146"/>
              <a:ext cx="3144038" cy="1170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800" b="1" dirty="0" smtClean="0">
                  <a:solidFill>
                    <a:srgbClr val="061C6C"/>
                  </a:solidFill>
                </a:rPr>
                <a:t>Un grand objectif </a:t>
              </a:r>
              <a:r>
                <a:rPr lang="fr-FR" b="1" dirty="0" smtClean="0">
                  <a:solidFill>
                    <a:srgbClr val="061C6C"/>
                  </a:solidFill>
                </a:rPr>
                <a:t>:</a:t>
              </a:r>
              <a:r>
                <a:rPr lang="fr-FR" dirty="0" smtClean="0">
                  <a:solidFill>
                    <a:srgbClr val="061C6C"/>
                  </a:solidFill>
                </a:rPr>
                <a:t> </a:t>
              </a:r>
              <a:r>
                <a:rPr lang="fr-FR" sz="1400" dirty="0" smtClean="0">
                  <a:solidFill>
                    <a:srgbClr val="061C6C"/>
                  </a:solidFill>
                </a:rPr>
                <a:t>associer les différentes parties prenantes pour </a:t>
              </a:r>
              <a:r>
                <a:rPr lang="fr-FR" sz="1400" b="1" dirty="0" smtClean="0">
                  <a:solidFill>
                    <a:srgbClr val="061C6C"/>
                  </a:solidFill>
                </a:rPr>
                <a:t>repenser les aides, les dispositifs et les modalités d’accompagnement</a:t>
              </a:r>
              <a:r>
                <a:rPr lang="fr-FR" sz="1400" dirty="0" smtClean="0">
                  <a:solidFill>
                    <a:srgbClr val="061C6C"/>
                  </a:solidFill>
                </a:rPr>
                <a:t> pour améliorer l’accès et le maintien en emploi des personnes handicapées</a:t>
              </a:r>
              <a:endParaRPr lang="fr-FR" sz="1000" dirty="0">
                <a:solidFill>
                  <a:srgbClr val="061C6C"/>
                </a:solidFill>
              </a:endParaRPr>
            </a:p>
          </p:txBody>
        </p:sp>
      </p:grpSp>
    </p:spTree>
    <p:extLst>
      <p:ext uri="{BB962C8B-B14F-4D97-AF65-F5344CB8AC3E}">
        <p14:creationId xmlns:p14="http://schemas.microsoft.com/office/powerpoint/2010/main" val="4008777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5" y="396254"/>
            <a:ext cx="7488832"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3</a:t>
            </a:r>
            <a:r>
              <a:rPr lang="fr-FR" sz="2800" b="1" dirty="0" smtClean="0">
                <a:solidFill>
                  <a:srgbClr val="061C6C"/>
                </a:solidFill>
                <a:latin typeface="Carlito" panose="020F0502020204030204" pitchFamily="34" charset="0"/>
                <a:cs typeface="Carlito" panose="020F0502020204030204" pitchFamily="34" charset="0"/>
              </a:rPr>
              <a:t>. Une mobilisation nationale sur la formation</a:t>
            </a:r>
            <a:endParaRPr lang="fr-FR" sz="2800" b="1" dirty="0">
              <a:solidFill>
                <a:srgbClr val="061C6C"/>
              </a:solidFill>
              <a:latin typeface="Carlito" panose="020F0502020204030204" pitchFamily="34" charset="0"/>
              <a:cs typeface="Carlito" panose="020F0502020204030204" pitchFamily="34" charset="0"/>
            </a:endParaRPr>
          </a:p>
        </p:txBody>
      </p:sp>
      <p:sp>
        <p:nvSpPr>
          <p:cNvPr id="18" name="Rectangle 17"/>
          <p:cNvSpPr/>
          <p:nvPr/>
        </p:nvSpPr>
        <p:spPr>
          <a:xfrm>
            <a:off x="838875" y="1268760"/>
            <a:ext cx="5953878" cy="707886"/>
          </a:xfrm>
          <a:prstGeom prst="rect">
            <a:avLst/>
          </a:prstGeom>
        </p:spPr>
        <p:txBody>
          <a:bodyPr wrap="square">
            <a:spAutoFit/>
          </a:bodyPr>
          <a:lstStyle/>
          <a:p>
            <a:pPr lvl="0"/>
            <a:r>
              <a:rPr lang="fr-FR" sz="2000" b="1" i="1" dirty="0" smtClean="0">
                <a:solidFill>
                  <a:srgbClr val="26B7D4"/>
                </a:solidFill>
              </a:rPr>
              <a:t>Augmenter  le niveau de qualification des personnes handicapées</a:t>
            </a:r>
            <a:endParaRPr lang="fr-FR" sz="2000" b="1" i="1" dirty="0">
              <a:solidFill>
                <a:srgbClr val="26B7D4"/>
              </a:solidFill>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5073"/>
          <a:stretch/>
        </p:blipFill>
        <p:spPr>
          <a:xfrm>
            <a:off x="7589891" y="2146247"/>
            <a:ext cx="2115638" cy="1796759"/>
          </a:xfrm>
          <a:prstGeom prst="rect">
            <a:avLst/>
          </a:prstGeom>
        </p:spPr>
      </p:pic>
      <p:sp>
        <p:nvSpPr>
          <p:cNvPr id="35" name="Rectangle 34"/>
          <p:cNvSpPr/>
          <p:nvPr/>
        </p:nvSpPr>
        <p:spPr>
          <a:xfrm>
            <a:off x="851857" y="2079103"/>
            <a:ext cx="6304588" cy="3970318"/>
          </a:xfrm>
          <a:prstGeom prst="rect">
            <a:avLst/>
          </a:prstGeom>
        </p:spPr>
        <p:txBody>
          <a:bodyPr wrap="square">
            <a:spAutoFit/>
          </a:bodyPr>
          <a:lstStyle/>
          <a:p>
            <a:pPr lvl="0" algn="just">
              <a:buClr>
                <a:srgbClr val="496391"/>
              </a:buClr>
              <a:buSzPct val="100000"/>
            </a:pPr>
            <a:r>
              <a:rPr lang="fr-FR" sz="1800" dirty="0" smtClean="0">
                <a:solidFill>
                  <a:srgbClr val="073763"/>
                </a:solidFill>
                <a:latin typeface="Carlito" panose="020F0502020204030204" pitchFamily="34" charset="0"/>
                <a:ea typeface="Roboto"/>
                <a:cs typeface="Carlito" panose="020F0502020204030204" pitchFamily="34" charset="0"/>
                <a:sym typeface="Roboto"/>
              </a:rPr>
              <a:t>Un objectif qui doit être partagé par le </a:t>
            </a:r>
            <a:r>
              <a:rPr lang="fr-FR" sz="1800" dirty="0">
                <a:solidFill>
                  <a:srgbClr val="073763"/>
                </a:solidFill>
                <a:latin typeface="Carlito" panose="020F0502020204030204" pitchFamily="34" charset="0"/>
                <a:ea typeface="Roboto"/>
                <a:cs typeface="Carlito" panose="020F0502020204030204" pitchFamily="34" charset="0"/>
                <a:sym typeface="Roboto"/>
              </a:rPr>
              <a:t>secteur </a:t>
            </a:r>
            <a:r>
              <a:rPr lang="fr-FR" sz="1800" dirty="0" smtClean="0">
                <a:solidFill>
                  <a:srgbClr val="073763"/>
                </a:solidFill>
                <a:latin typeface="Carlito" panose="020F0502020204030204" pitchFamily="34" charset="0"/>
                <a:ea typeface="Roboto"/>
                <a:cs typeface="Carlito" panose="020F0502020204030204" pitchFamily="34" charset="0"/>
                <a:sym typeface="Roboto"/>
              </a:rPr>
              <a:t>protégé et adapté et tous les employeurs du milieu ordinaire. </a:t>
            </a: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smtClean="0">
                <a:solidFill>
                  <a:srgbClr val="073763"/>
                </a:solidFill>
                <a:latin typeface="Carlito" panose="020F0502020204030204" pitchFamily="34" charset="0"/>
                <a:ea typeface="Roboto"/>
                <a:cs typeface="Carlito" panose="020F0502020204030204" pitchFamily="34" charset="0"/>
                <a:sym typeface="Roboto"/>
              </a:rPr>
              <a:t>Elle </a:t>
            </a:r>
            <a:r>
              <a:rPr lang="fr-FR" sz="1800" dirty="0">
                <a:solidFill>
                  <a:srgbClr val="073763"/>
                </a:solidFill>
                <a:latin typeface="Carlito" panose="020F0502020204030204" pitchFamily="34" charset="0"/>
                <a:ea typeface="Roboto"/>
                <a:cs typeface="Carlito" panose="020F0502020204030204" pitchFamily="34" charset="0"/>
                <a:sym typeface="Roboto"/>
              </a:rPr>
              <a:t>repose sur </a:t>
            </a:r>
            <a:r>
              <a:rPr lang="fr-FR" sz="1800" dirty="0" smtClean="0">
                <a:solidFill>
                  <a:srgbClr val="073763"/>
                </a:solidFill>
                <a:latin typeface="Carlito" panose="020F0502020204030204" pitchFamily="34" charset="0"/>
                <a:ea typeface="Roboto"/>
                <a:cs typeface="Carlito" panose="020F0502020204030204" pitchFamily="34" charset="0"/>
                <a:sym typeface="Roboto"/>
              </a:rPr>
              <a:t>la sécurisation des transitions et notamment le </a:t>
            </a:r>
            <a:r>
              <a:rPr lang="fr-FR" sz="1800" dirty="0">
                <a:solidFill>
                  <a:srgbClr val="073763"/>
                </a:solidFill>
                <a:latin typeface="Carlito" panose="020F0502020204030204" pitchFamily="34" charset="0"/>
                <a:ea typeface="Roboto"/>
                <a:cs typeface="Carlito" panose="020F0502020204030204" pitchFamily="34" charset="0"/>
                <a:sym typeface="Roboto"/>
              </a:rPr>
              <a:t>développement de passerelles/SAS </a:t>
            </a:r>
            <a:r>
              <a:rPr lang="fr-FR" sz="1800" dirty="0" smtClean="0">
                <a:solidFill>
                  <a:srgbClr val="073763"/>
                </a:solidFill>
                <a:latin typeface="Carlito" panose="020F0502020204030204" pitchFamily="34" charset="0"/>
                <a:ea typeface="Roboto"/>
                <a:cs typeface="Carlito" panose="020F0502020204030204" pitchFamily="34" charset="0"/>
                <a:sym typeface="Roboto"/>
              </a:rPr>
              <a:t>vers </a:t>
            </a:r>
            <a:r>
              <a:rPr lang="fr-FR" sz="1800" dirty="0">
                <a:solidFill>
                  <a:srgbClr val="073763"/>
                </a:solidFill>
                <a:latin typeface="Carlito" panose="020F0502020204030204" pitchFamily="34" charset="0"/>
                <a:ea typeface="Roboto"/>
                <a:cs typeface="Carlito" panose="020F0502020204030204" pitchFamily="34" charset="0"/>
                <a:sym typeface="Roboto"/>
              </a:rPr>
              <a:t>le milieu ordinaire, ainsi que </a:t>
            </a:r>
            <a:r>
              <a:rPr lang="fr-FR" sz="1800" dirty="0" smtClean="0">
                <a:solidFill>
                  <a:srgbClr val="073763"/>
                </a:solidFill>
                <a:latin typeface="Carlito" panose="020F0502020204030204" pitchFamily="34" charset="0"/>
                <a:ea typeface="Roboto"/>
                <a:cs typeface="Carlito" panose="020F0502020204030204" pitchFamily="34" charset="0"/>
                <a:sym typeface="Roboto"/>
              </a:rPr>
              <a:t>sur des </a:t>
            </a:r>
            <a:r>
              <a:rPr lang="fr-FR" sz="1800" dirty="0">
                <a:solidFill>
                  <a:srgbClr val="073763"/>
                </a:solidFill>
                <a:latin typeface="Carlito" panose="020F0502020204030204" pitchFamily="34" charset="0"/>
                <a:ea typeface="Roboto"/>
                <a:cs typeface="Carlito" panose="020F0502020204030204" pitchFamily="34" charset="0"/>
                <a:sym typeface="Roboto"/>
              </a:rPr>
              <a:t>processus de certification des compétences acquises (CQP, titre du ministère de </a:t>
            </a:r>
            <a:r>
              <a:rPr lang="fr-FR" sz="1800" dirty="0" smtClean="0">
                <a:solidFill>
                  <a:srgbClr val="073763"/>
                </a:solidFill>
                <a:latin typeface="Carlito" panose="020F0502020204030204" pitchFamily="34" charset="0"/>
                <a:ea typeface="Roboto"/>
                <a:cs typeface="Carlito" panose="020F0502020204030204" pitchFamily="34" charset="0"/>
                <a:sym typeface="Roboto"/>
              </a:rPr>
              <a:t>l’emploi, VAE, GPEC…). </a:t>
            </a:r>
          </a:p>
          <a:p>
            <a:pPr lvl="0"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sym typeface="Roboto"/>
            </a:endParaRPr>
          </a:p>
          <a:p>
            <a:pPr lvl="0" algn="just">
              <a:buClr>
                <a:srgbClr val="496391"/>
              </a:buClr>
              <a:buSzPct val="100000"/>
            </a:pPr>
            <a:r>
              <a:rPr lang="fr-FR" sz="1800" dirty="0">
                <a:solidFill>
                  <a:srgbClr val="073763"/>
                </a:solidFill>
                <a:latin typeface="Carlito" panose="020F0502020204030204" pitchFamily="34" charset="0"/>
                <a:ea typeface="Roboto"/>
                <a:cs typeface="Carlito" panose="020F0502020204030204" pitchFamily="34" charset="0"/>
                <a:sym typeface="Roboto"/>
              </a:rPr>
              <a:t>Elle sera favorisée aussi par la garantie de la pleine accessibilité des organismes de formation et des CFA (en lien avec les branches professionnelles</a:t>
            </a:r>
            <a:r>
              <a:rPr lang="fr-FR" sz="1800" dirty="0" smtClean="0">
                <a:solidFill>
                  <a:srgbClr val="073763"/>
                </a:solidFill>
                <a:latin typeface="Carlito" panose="020F0502020204030204" pitchFamily="34" charset="0"/>
                <a:ea typeface="Roboto"/>
                <a:cs typeface="Carlito" panose="020F0502020204030204" pitchFamily="34" charset="0"/>
                <a:sym typeface="Roboto"/>
              </a:rPr>
              <a:t>). Un label </a:t>
            </a:r>
            <a:r>
              <a:rPr lang="fr-FR" sz="1800" dirty="0">
                <a:solidFill>
                  <a:srgbClr val="073763"/>
                </a:solidFill>
                <a:latin typeface="Carlito" panose="020F0502020204030204" pitchFamily="34" charset="0"/>
                <a:ea typeface="Roboto"/>
                <a:cs typeface="Carlito" panose="020F0502020204030204" pitchFamily="34" charset="0"/>
                <a:sym typeface="Roboto"/>
              </a:rPr>
              <a:t>« </a:t>
            </a:r>
            <a:r>
              <a:rPr lang="fr-FR" sz="1800" dirty="0" err="1">
                <a:solidFill>
                  <a:srgbClr val="073763"/>
                </a:solidFill>
                <a:latin typeface="Carlito" panose="020F0502020204030204" pitchFamily="34" charset="0"/>
                <a:ea typeface="Roboto"/>
                <a:cs typeface="Carlito" panose="020F0502020204030204" pitchFamily="34" charset="0"/>
                <a:sym typeface="Roboto"/>
              </a:rPr>
              <a:t>handi</a:t>
            </a:r>
            <a:r>
              <a:rPr lang="fr-FR" sz="1800" dirty="0">
                <a:solidFill>
                  <a:srgbClr val="073763"/>
                </a:solidFill>
                <a:latin typeface="Carlito" panose="020F0502020204030204" pitchFamily="34" charset="0"/>
                <a:ea typeface="Roboto"/>
                <a:cs typeface="Carlito" panose="020F0502020204030204" pitchFamily="34" charset="0"/>
                <a:sym typeface="Roboto"/>
              </a:rPr>
              <a:t> accueillant » des centres de </a:t>
            </a:r>
            <a:r>
              <a:rPr lang="fr-FR" sz="1800" dirty="0" smtClean="0">
                <a:solidFill>
                  <a:srgbClr val="073763"/>
                </a:solidFill>
                <a:latin typeface="Carlito" panose="020F0502020204030204" pitchFamily="34" charset="0"/>
                <a:ea typeface="Roboto"/>
                <a:cs typeface="Carlito" panose="020F0502020204030204" pitchFamily="34" charset="0"/>
                <a:sym typeface="Roboto"/>
              </a:rPr>
              <a:t>formation pourrait être testé. Les </a:t>
            </a:r>
            <a:r>
              <a:rPr lang="fr-FR" sz="1800" dirty="0">
                <a:solidFill>
                  <a:srgbClr val="073763"/>
                </a:solidFill>
                <a:latin typeface="Carlito" panose="020F0502020204030204" pitchFamily="34" charset="0"/>
                <a:ea typeface="Roboto"/>
                <a:cs typeface="Carlito" panose="020F0502020204030204" pitchFamily="34" charset="0"/>
                <a:sym typeface="Roboto"/>
              </a:rPr>
              <a:t>grilles de prise en charge des surcouts de la formation </a:t>
            </a:r>
            <a:r>
              <a:rPr lang="fr-FR" sz="1800" dirty="0" smtClean="0">
                <a:solidFill>
                  <a:srgbClr val="073763"/>
                </a:solidFill>
                <a:latin typeface="Carlito" panose="020F0502020204030204" pitchFamily="34" charset="0"/>
                <a:ea typeface="Roboto"/>
                <a:cs typeface="Carlito" panose="020F0502020204030204" pitchFamily="34" charset="0"/>
                <a:sym typeface="Roboto"/>
              </a:rPr>
              <a:t>doivent être négociées </a:t>
            </a:r>
            <a:r>
              <a:rPr lang="fr-FR" sz="1800" dirty="0">
                <a:solidFill>
                  <a:srgbClr val="073763"/>
                </a:solidFill>
                <a:latin typeface="Carlito" panose="020F0502020204030204" pitchFamily="34" charset="0"/>
                <a:ea typeface="Roboto"/>
                <a:cs typeface="Carlito" panose="020F0502020204030204" pitchFamily="34" charset="0"/>
                <a:sym typeface="Roboto"/>
              </a:rPr>
              <a:t>au sein </a:t>
            </a:r>
            <a:r>
              <a:rPr lang="fr-FR" sz="1800" dirty="0" smtClean="0">
                <a:solidFill>
                  <a:srgbClr val="073763"/>
                </a:solidFill>
                <a:latin typeface="Carlito" panose="020F0502020204030204" pitchFamily="34" charset="0"/>
                <a:ea typeface="Roboto"/>
                <a:cs typeface="Carlito" panose="020F0502020204030204" pitchFamily="34" charset="0"/>
                <a:sym typeface="Roboto"/>
              </a:rPr>
              <a:t>de toutes </a:t>
            </a:r>
            <a:r>
              <a:rPr lang="fr-FR" sz="1800" dirty="0">
                <a:solidFill>
                  <a:srgbClr val="073763"/>
                </a:solidFill>
                <a:latin typeface="Carlito" panose="020F0502020204030204" pitchFamily="34" charset="0"/>
                <a:ea typeface="Roboto"/>
                <a:cs typeface="Carlito" panose="020F0502020204030204" pitchFamily="34" charset="0"/>
                <a:sym typeface="Roboto"/>
              </a:rPr>
              <a:t>branches professionnelles et de leur </a:t>
            </a:r>
            <a:r>
              <a:rPr lang="fr-FR" sz="1800" dirty="0" smtClean="0">
                <a:solidFill>
                  <a:srgbClr val="073763"/>
                </a:solidFill>
                <a:latin typeface="Carlito" panose="020F0502020204030204" pitchFamily="34" charset="0"/>
                <a:ea typeface="Roboto"/>
                <a:cs typeface="Carlito" panose="020F0502020204030204" pitchFamily="34" charset="0"/>
                <a:sym typeface="Roboto"/>
              </a:rPr>
              <a:t>OPCO. </a:t>
            </a:r>
            <a:endParaRPr lang="fr-FR" sz="1800" dirty="0">
              <a:solidFill>
                <a:srgbClr val="073763"/>
              </a:solidFill>
              <a:latin typeface="Carlito" panose="020F0502020204030204" pitchFamily="34" charset="0"/>
              <a:ea typeface="Roboto"/>
              <a:cs typeface="Carlito" panose="020F0502020204030204" pitchFamily="34" charset="0"/>
              <a:sym typeface="Roboto"/>
            </a:endParaRPr>
          </a:p>
        </p:txBody>
      </p:sp>
    </p:spTree>
    <p:extLst>
      <p:ext uri="{BB962C8B-B14F-4D97-AF65-F5344CB8AC3E}">
        <p14:creationId xmlns:p14="http://schemas.microsoft.com/office/powerpoint/2010/main" val="3587209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5" y="396254"/>
            <a:ext cx="7488832"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3</a:t>
            </a:r>
            <a:r>
              <a:rPr lang="fr-FR" sz="2800" b="1" dirty="0" smtClean="0">
                <a:solidFill>
                  <a:srgbClr val="061C6C"/>
                </a:solidFill>
                <a:latin typeface="Carlito" panose="020F0502020204030204" pitchFamily="34" charset="0"/>
                <a:cs typeface="Carlito" panose="020F0502020204030204" pitchFamily="34" charset="0"/>
              </a:rPr>
              <a:t>. Une mobilisation nationale sur la formation</a:t>
            </a:r>
            <a:endParaRPr lang="fr-FR" sz="2800" b="1" dirty="0">
              <a:solidFill>
                <a:srgbClr val="061C6C"/>
              </a:solidFill>
              <a:latin typeface="Carlito" panose="020F0502020204030204" pitchFamily="34" charset="0"/>
              <a:cs typeface="Carlito" panose="020F0502020204030204" pitchFamily="34" charset="0"/>
            </a:endParaRPr>
          </a:p>
        </p:txBody>
      </p:sp>
      <p:grpSp>
        <p:nvGrpSpPr>
          <p:cNvPr id="29" name="Groupe 28">
            <a:extLst>
              <a:ext uri="{FF2B5EF4-FFF2-40B4-BE49-F238E27FC236}">
                <a16:creationId xmlns:a16="http://schemas.microsoft.com/office/drawing/2014/main" xmlns="" id="{4E63DFCF-E08D-D249-B09E-8685281F5017}"/>
              </a:ext>
            </a:extLst>
          </p:cNvPr>
          <p:cNvGrpSpPr/>
          <p:nvPr/>
        </p:nvGrpSpPr>
        <p:grpSpPr>
          <a:xfrm>
            <a:off x="2261869" y="1662595"/>
            <a:ext cx="7370831" cy="972373"/>
            <a:chOff x="3221432" y="1196753"/>
            <a:chExt cx="6484096" cy="1118411"/>
          </a:xfrm>
        </p:grpSpPr>
        <p:sp>
          <p:nvSpPr>
            <p:cNvPr id="31" name="Rectangle 30"/>
            <p:cNvSpPr/>
            <p:nvPr/>
          </p:nvSpPr>
          <p:spPr>
            <a:xfrm>
              <a:off x="3538537" y="1196753"/>
              <a:ext cx="6166991" cy="1118411"/>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rgbClr val="061C6C"/>
                  </a:solidFill>
                  <a:latin typeface="Carlito" panose="020F0502020204030204" pitchFamily="34" charset="0"/>
                  <a:ea typeface="Open Sans" panose="020B0606030504020204" pitchFamily="34" charset="0"/>
                  <a:cs typeface="Carlito" panose="020F0502020204030204" pitchFamily="34" charset="0"/>
                </a:rPr>
                <a:t>Doubler les entrées en apprentissage </a:t>
              </a:r>
              <a:r>
                <a:rPr lang="fr-FR" sz="1400" b="1" dirty="0" smtClean="0">
                  <a:solidFill>
                    <a:srgbClr val="061C6C"/>
                  </a:solidFill>
                  <a:latin typeface="Carlito" panose="020F0502020204030204" pitchFamily="34" charset="0"/>
                  <a:ea typeface="Open Sans" panose="020B0606030504020204" pitchFamily="34" charset="0"/>
                  <a:cs typeface="Carlito" panose="020F0502020204030204" pitchFamily="34" charset="0"/>
                </a:rPr>
                <a:t>en 2019 pour viser les 6% </a:t>
              </a:r>
              <a:r>
                <a:rPr lang="fr-FR" sz="1400" dirty="0" smtClean="0">
                  <a:solidFill>
                    <a:srgbClr val="061C6C"/>
                  </a:solidFill>
                  <a:latin typeface="Carlito" panose="020F0502020204030204" pitchFamily="34" charset="0"/>
                  <a:ea typeface="Open Sans" panose="020B0606030504020204" pitchFamily="34" charset="0"/>
                  <a:cs typeface="Carlito" panose="020F0502020204030204" pitchFamily="34" charset="0"/>
                </a:rPr>
                <a:t>: </a:t>
              </a:r>
              <a:r>
                <a:rPr lang="fr-FR" sz="1400" dirty="0">
                  <a:solidFill>
                    <a:srgbClr val="061C6C"/>
                  </a:solidFill>
                  <a:latin typeface="Carlito" panose="020F0502020204030204" pitchFamily="34" charset="0"/>
                  <a:ea typeface="Open Sans" panose="020B0606030504020204" pitchFamily="34" charset="0"/>
                  <a:cs typeface="Carlito" panose="020F0502020204030204" pitchFamily="34" charset="0"/>
                </a:rPr>
                <a:t>généraliser les référents Handicap dans les CFA + </a:t>
              </a:r>
              <a:r>
                <a:rPr lang="fr-FR" sz="1400" dirty="0" smtClean="0">
                  <a:solidFill>
                    <a:srgbClr val="061C6C"/>
                  </a:solidFill>
                  <a:latin typeface="Carlito" panose="020F0502020204030204" pitchFamily="34" charset="0"/>
                  <a:ea typeface="Open Sans" panose="020B0606030504020204" pitchFamily="34" charset="0"/>
                  <a:cs typeface="Carlito" panose="020F0502020204030204" pitchFamily="34" charset="0"/>
                </a:rPr>
                <a:t>développer les </a:t>
              </a:r>
              <a:r>
                <a:rPr lang="fr-FR" sz="1400" dirty="0">
                  <a:solidFill>
                    <a:srgbClr val="061C6C"/>
                  </a:solidFill>
                  <a:latin typeface="Carlito" panose="020F0502020204030204" pitchFamily="34" charset="0"/>
                  <a:ea typeface="Open Sans" panose="020B0606030504020204" pitchFamily="34" charset="0"/>
                  <a:cs typeface="Carlito" panose="020F0502020204030204" pitchFamily="34" charset="0"/>
                </a:rPr>
                <a:t>SAS - Passerelle </a:t>
              </a:r>
              <a:r>
                <a:rPr lang="fr-FR" sz="1400" dirty="0" smtClean="0">
                  <a:solidFill>
                    <a:srgbClr val="061C6C"/>
                  </a:solidFill>
                  <a:latin typeface="Carlito" panose="020F0502020204030204" pitchFamily="34" charset="0"/>
                  <a:ea typeface="Open Sans" panose="020B0606030504020204" pitchFamily="34" charset="0"/>
                  <a:cs typeface="Carlito" panose="020F0502020204030204" pitchFamily="34" charset="0"/>
                </a:rPr>
                <a:t>apprentissage pour stagiaires handicapés avec </a:t>
              </a:r>
              <a:r>
                <a:rPr lang="fr-FR" sz="1400" dirty="0">
                  <a:solidFill>
                    <a:srgbClr val="061C6C"/>
                  </a:solidFill>
                  <a:latin typeface="Carlito" panose="020F0502020204030204" pitchFamily="34" charset="0"/>
                  <a:ea typeface="Open Sans" panose="020B0606030504020204" pitchFamily="34" charset="0"/>
                  <a:cs typeface="Carlito" panose="020F0502020204030204" pitchFamily="34" charset="0"/>
                </a:rPr>
                <a:t>l’appui des financements des PIC régionaux + généraliser l’accueil des jeunes handicapés dans les E2C en préparation à l’apprentissage  </a:t>
              </a:r>
            </a:p>
          </p:txBody>
        </p:sp>
        <p:sp>
          <p:nvSpPr>
            <p:cNvPr id="32" name="Triangle rectangle 31">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e 46">
            <a:extLst>
              <a:ext uri="{FF2B5EF4-FFF2-40B4-BE49-F238E27FC236}">
                <a16:creationId xmlns:a16="http://schemas.microsoft.com/office/drawing/2014/main" xmlns="" id="{4E63DFCF-E08D-D249-B09E-8685281F5017}"/>
              </a:ext>
            </a:extLst>
          </p:cNvPr>
          <p:cNvGrpSpPr/>
          <p:nvPr/>
        </p:nvGrpSpPr>
        <p:grpSpPr>
          <a:xfrm>
            <a:off x="2310032" y="3006278"/>
            <a:ext cx="7322668" cy="854769"/>
            <a:chOff x="3221432" y="1196752"/>
            <a:chExt cx="6484097" cy="854769"/>
          </a:xfrm>
        </p:grpSpPr>
        <p:sp>
          <p:nvSpPr>
            <p:cNvPr id="48" name="Rectangle 47"/>
            <p:cNvSpPr/>
            <p:nvPr/>
          </p:nvSpPr>
          <p:spPr>
            <a:xfrm>
              <a:off x="3538537" y="1196752"/>
              <a:ext cx="6166992" cy="854769"/>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100</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 des organismes de formation et CFA mis en accessibilité universelle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cartographie des organismes « </a:t>
              </a:r>
              <a:r>
                <a:rPr lang="fr-FR" sz="1300" dirty="0" err="1">
                  <a:solidFill>
                    <a:srgbClr val="061C6C"/>
                  </a:solidFill>
                  <a:latin typeface="Open Sans" panose="020B0606030504020204" pitchFamily="34" charset="0"/>
                  <a:ea typeface="Open Sans" panose="020B0606030504020204" pitchFamily="34" charset="0"/>
                  <a:cs typeface="Open Sans" panose="020B0606030504020204" pitchFamily="34" charset="0"/>
                </a:rPr>
                <a:t>handi</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accueillants » (via le CEREQ) avec l’appui un groupe de travail composé ESAT + EA + CRP. </a:t>
              </a:r>
            </a:p>
          </p:txBody>
        </p:sp>
        <p:sp>
          <p:nvSpPr>
            <p:cNvPr id="49" name="Triangle rectangle 48">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 name="Groupe 49">
            <a:extLst>
              <a:ext uri="{FF2B5EF4-FFF2-40B4-BE49-F238E27FC236}">
                <a16:creationId xmlns:a16="http://schemas.microsoft.com/office/drawing/2014/main" xmlns="" id="{4E63DFCF-E08D-D249-B09E-8685281F5017}"/>
              </a:ext>
            </a:extLst>
          </p:cNvPr>
          <p:cNvGrpSpPr/>
          <p:nvPr/>
        </p:nvGrpSpPr>
        <p:grpSpPr>
          <a:xfrm>
            <a:off x="2325330" y="4284916"/>
            <a:ext cx="7307370" cy="944284"/>
            <a:chOff x="3221432" y="1196753"/>
            <a:chExt cx="6484097" cy="944284"/>
          </a:xfrm>
        </p:grpSpPr>
        <p:sp>
          <p:nvSpPr>
            <p:cNvPr id="51" name="Rectangle 50"/>
            <p:cNvSpPr/>
            <p:nvPr/>
          </p:nvSpPr>
          <p:spPr>
            <a:xfrm>
              <a:off x="3538537" y="1196753"/>
              <a:ext cx="6166992" cy="944284"/>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S’appuyer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sur les branches professionnelles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pour développer une offre de formation « emploi et handicap » à destination des collectifs de travail et des personnes handicapées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(à articuler avec la prise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en charge de droit commun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de l’</a:t>
              </a:r>
              <a:r>
                <a:rPr lang="fr-FR" sz="1300"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Agefiph</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Obtenir de toutes les branches une prise en charge majorée des coûts d’accueil des apprentis handicapés.</a:t>
              </a:r>
            </a:p>
          </p:txBody>
        </p:sp>
        <p:sp>
          <p:nvSpPr>
            <p:cNvPr id="52" name="Triangle rectangle 51">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5073"/>
          <a:stretch/>
        </p:blipFill>
        <p:spPr>
          <a:xfrm>
            <a:off x="272643" y="2401949"/>
            <a:ext cx="2115638" cy="1796759"/>
          </a:xfrm>
          <a:prstGeom prst="rect">
            <a:avLst/>
          </a:prstGeom>
        </p:spPr>
      </p:pic>
      <p:sp>
        <p:nvSpPr>
          <p:cNvPr id="20" name="Rectangle 19"/>
          <p:cNvSpPr/>
          <p:nvPr/>
        </p:nvSpPr>
        <p:spPr>
          <a:xfrm>
            <a:off x="751126" y="1073075"/>
            <a:ext cx="3240360" cy="400110"/>
          </a:xfrm>
          <a:prstGeom prst="rect">
            <a:avLst/>
          </a:prstGeom>
        </p:spPr>
        <p:txBody>
          <a:bodyPr wrap="square">
            <a:spAutoFit/>
          </a:bodyPr>
          <a:lstStyle/>
          <a:p>
            <a:pPr lvl="0"/>
            <a:r>
              <a:rPr lang="fr-FR" sz="2000" b="1" i="1" dirty="0" smtClean="0">
                <a:solidFill>
                  <a:srgbClr val="26B7D4"/>
                </a:solidFill>
              </a:rPr>
              <a:t>Plusieurs propositions :</a:t>
            </a:r>
            <a:endParaRPr lang="fr-FR" sz="2000" b="1" i="1" dirty="0">
              <a:solidFill>
                <a:srgbClr val="26B7D4"/>
              </a:solidFill>
            </a:endParaRPr>
          </a:p>
        </p:txBody>
      </p:sp>
    </p:spTree>
    <p:extLst>
      <p:ext uri="{BB962C8B-B14F-4D97-AF65-F5344CB8AC3E}">
        <p14:creationId xmlns:p14="http://schemas.microsoft.com/office/powerpoint/2010/main" val="3482552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58342" y="1214416"/>
            <a:ext cx="3240360" cy="461665"/>
          </a:xfrm>
          <a:prstGeom prst="rect">
            <a:avLst/>
          </a:prstGeom>
        </p:spPr>
        <p:txBody>
          <a:bodyPr wrap="square">
            <a:spAutoFit/>
          </a:bodyPr>
          <a:lstStyle/>
          <a:p>
            <a:pPr lvl="0"/>
            <a:r>
              <a:rPr lang="fr-FR" sz="2400" b="1" i="1" dirty="0" smtClean="0">
                <a:solidFill>
                  <a:srgbClr val="26B7D4"/>
                </a:solidFill>
              </a:rPr>
              <a:t>Le mode de travail :  </a:t>
            </a:r>
            <a:endParaRPr lang="fr-FR" sz="24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1221924" y="1822378"/>
            <a:ext cx="970719" cy="827222"/>
          </a:xfrm>
          <a:prstGeom prst="rect">
            <a:avLst/>
          </a:prstGeom>
        </p:spPr>
      </p:pic>
      <p:sp>
        <p:nvSpPr>
          <p:cNvPr id="29" name="Rectangle 28"/>
          <p:cNvSpPr/>
          <p:nvPr/>
        </p:nvSpPr>
        <p:spPr>
          <a:xfrm>
            <a:off x="2429408" y="1728158"/>
            <a:ext cx="5877205" cy="1015663"/>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Chef de file : </a:t>
            </a:r>
            <a:r>
              <a:rPr lang="fr-FR" sz="2000" dirty="0" smtClean="0">
                <a:solidFill>
                  <a:srgbClr val="073763"/>
                </a:solidFill>
                <a:latin typeface="Carlito" panose="020F0502020204030204" pitchFamily="34" charset="0"/>
                <a:ea typeface="Roboto"/>
                <a:cs typeface="Carlito" panose="020F0502020204030204" pitchFamily="34" charset="0"/>
                <a:sym typeface="Roboto"/>
              </a:rPr>
              <a:t>FIPH FP avec l’appui du délégué interministériel à l’apprentissage et du Haut-commissaire au développement des compétences</a:t>
            </a: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15362"/>
          <a:stretch/>
        </p:blipFill>
        <p:spPr>
          <a:xfrm>
            <a:off x="1184690" y="2914961"/>
            <a:ext cx="1045189" cy="884623"/>
          </a:xfrm>
          <a:prstGeom prst="rect">
            <a:avLst/>
          </a:prstGeom>
        </p:spPr>
      </p:pic>
      <p:sp>
        <p:nvSpPr>
          <p:cNvPr id="30" name="Rectangle 29"/>
          <p:cNvSpPr/>
          <p:nvPr/>
        </p:nvSpPr>
        <p:spPr>
          <a:xfrm>
            <a:off x="2372724" y="2812169"/>
            <a:ext cx="5877205" cy="1323439"/>
          </a:xfrm>
          <a:prstGeom prst="rect">
            <a:avLst/>
          </a:prstGeom>
        </p:spPr>
        <p:txBody>
          <a:bodyPr wrap="square">
            <a:spAutoFit/>
          </a:bodyPr>
          <a:lstStyle/>
          <a:p>
            <a:pPr lvl="0" algn="just">
              <a:buClr>
                <a:srgbClr val="496391"/>
              </a:buClr>
              <a:buSzPct val="100000"/>
            </a:pPr>
            <a:r>
              <a:rPr lang="fr-FR" sz="2000" b="1" dirty="0">
                <a:solidFill>
                  <a:srgbClr val="073763"/>
                </a:solidFill>
                <a:latin typeface="Carlito" panose="020F0502020204030204" pitchFamily="34" charset="0"/>
                <a:ea typeface="Roboto"/>
                <a:cs typeface="Carlito" panose="020F0502020204030204" pitchFamily="34" charset="0"/>
                <a:sym typeface="Roboto"/>
              </a:rPr>
              <a:t>Partenaires: </a:t>
            </a:r>
            <a:r>
              <a:rPr lang="fr-FR" sz="2000" dirty="0" smtClean="0">
                <a:solidFill>
                  <a:srgbClr val="073763"/>
                </a:solidFill>
                <a:latin typeface="Carlito" panose="020F0502020204030204" pitchFamily="34" charset="0"/>
                <a:ea typeface="Roboto"/>
                <a:cs typeface="Carlito" panose="020F0502020204030204" pitchFamily="34" charset="0"/>
                <a:sym typeface="Roboto"/>
              </a:rPr>
              <a:t>ESAT-EA et CRP, </a:t>
            </a:r>
            <a:r>
              <a:rPr lang="fr-FR" sz="2000" dirty="0">
                <a:solidFill>
                  <a:srgbClr val="073763"/>
                </a:solidFill>
                <a:latin typeface="Carlito" panose="020F0502020204030204" pitchFamily="34" charset="0"/>
                <a:ea typeface="Roboto"/>
                <a:cs typeface="Carlito" panose="020F0502020204030204" pitchFamily="34" charset="0"/>
                <a:sym typeface="Roboto"/>
              </a:rPr>
              <a:t>associations, Agefiph, FIPH FP, Acteurs SPE + Intérim, </a:t>
            </a:r>
            <a:r>
              <a:rPr lang="fr-FR" sz="2000" dirty="0" smtClean="0">
                <a:solidFill>
                  <a:srgbClr val="073763"/>
                </a:solidFill>
                <a:latin typeface="Carlito" panose="020F0502020204030204" pitchFamily="34" charset="0"/>
                <a:ea typeface="Roboto"/>
                <a:cs typeface="Carlito" panose="020F0502020204030204" pitchFamily="34" charset="0"/>
                <a:sym typeface="Roboto"/>
              </a:rPr>
              <a:t>Conseil régional, </a:t>
            </a:r>
            <a:r>
              <a:rPr lang="fr-FR" sz="2000" dirty="0">
                <a:solidFill>
                  <a:srgbClr val="073763"/>
                </a:solidFill>
                <a:latin typeface="Carlito" panose="020F0502020204030204" pitchFamily="34" charset="0"/>
                <a:ea typeface="Roboto"/>
                <a:cs typeface="Carlito" panose="020F0502020204030204" pitchFamily="34" charset="0"/>
                <a:sym typeface="Roboto"/>
              </a:rPr>
              <a:t>branche professionnelle + OPCA, </a:t>
            </a:r>
            <a:r>
              <a:rPr lang="fr-FR" sz="2000" dirty="0" smtClean="0">
                <a:solidFill>
                  <a:srgbClr val="073763"/>
                </a:solidFill>
                <a:latin typeface="Carlito" panose="020F0502020204030204" pitchFamily="34" charset="0"/>
                <a:ea typeface="Roboto"/>
                <a:cs typeface="Carlito" panose="020F0502020204030204" pitchFamily="34" charset="0"/>
                <a:sym typeface="Roboto"/>
              </a:rPr>
              <a:t>partenaires sociaux, Rectorat</a:t>
            </a:r>
            <a:r>
              <a:rPr lang="fr-FR" sz="2000" dirty="0" smtClean="0">
                <a:solidFill>
                  <a:srgbClr val="073763"/>
                </a:solidFill>
                <a:latin typeface="Carlito" panose="020F0502020204030204" pitchFamily="34" charset="0"/>
                <a:ea typeface="Roboto"/>
                <a:cs typeface="Carlito" panose="020F0502020204030204" pitchFamily="34" charset="0"/>
                <a:sym typeface="Roboto"/>
              </a:rPr>
              <a:t>, </a:t>
            </a:r>
            <a:r>
              <a:rPr lang="fr-FR" sz="2000" dirty="0">
                <a:solidFill>
                  <a:srgbClr val="073763"/>
                </a:solidFill>
                <a:latin typeface="Carlito" panose="020F0502020204030204" pitchFamily="34" charset="0"/>
                <a:ea typeface="Roboto"/>
                <a:cs typeface="Carlito" panose="020F0502020204030204" pitchFamily="34" charset="0"/>
                <a:sym typeface="Roboto"/>
              </a:rPr>
              <a:t>commission Emploi du CNCPH</a:t>
            </a:r>
            <a:endParaRPr lang="fr-FR" sz="2000" dirty="0" smtClean="0">
              <a:solidFill>
                <a:srgbClr val="073763"/>
              </a:solidFill>
              <a:latin typeface="Carlito" panose="020F0502020204030204" pitchFamily="34" charset="0"/>
              <a:ea typeface="Roboto"/>
              <a:cs typeface="Carlito" panose="020F0502020204030204" pitchFamily="34" charset="0"/>
              <a:sym typeface="Roboto"/>
            </a:endParaRPr>
          </a:p>
        </p:txBody>
      </p:sp>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b="12898"/>
          <a:stretch/>
        </p:blipFill>
        <p:spPr>
          <a:xfrm>
            <a:off x="1306654" y="4118124"/>
            <a:ext cx="748797" cy="652213"/>
          </a:xfrm>
          <a:prstGeom prst="rect">
            <a:avLst/>
          </a:prstGeom>
        </p:spPr>
      </p:pic>
      <p:pic>
        <p:nvPicPr>
          <p:cNvPr id="31" name="Image 30"/>
          <p:cNvPicPr>
            <a:picLocks noChangeAspect="1"/>
          </p:cNvPicPr>
          <p:nvPr/>
        </p:nvPicPr>
        <p:blipFill rotWithShape="1">
          <a:blip r:embed="rId6">
            <a:extLst>
              <a:ext uri="{28A0092B-C50C-407E-A947-70E740481C1C}">
                <a14:useLocalDpi xmlns:a14="http://schemas.microsoft.com/office/drawing/2010/main" val="0"/>
              </a:ext>
            </a:extLst>
          </a:blip>
          <a:srcRect b="16956"/>
          <a:stretch/>
        </p:blipFill>
        <p:spPr>
          <a:xfrm>
            <a:off x="1222375" y="5898801"/>
            <a:ext cx="896015" cy="744082"/>
          </a:xfrm>
          <a:prstGeom prst="rect">
            <a:avLst/>
          </a:prstGeom>
        </p:spPr>
      </p:pic>
      <p:sp>
        <p:nvSpPr>
          <p:cNvPr id="32" name="Rectangle 31"/>
          <p:cNvSpPr/>
          <p:nvPr/>
        </p:nvSpPr>
        <p:spPr>
          <a:xfrm>
            <a:off x="2385417" y="4135608"/>
            <a:ext cx="5877205" cy="1938992"/>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Livrables : </a:t>
            </a:r>
            <a:r>
              <a:rPr lang="fr-FR" sz="2000" dirty="0">
                <a:solidFill>
                  <a:srgbClr val="073763"/>
                </a:solidFill>
                <a:latin typeface="Carlito" panose="020F0502020204030204" pitchFamily="34" charset="0"/>
                <a:ea typeface="Roboto"/>
                <a:cs typeface="Carlito" panose="020F0502020204030204" pitchFamily="34" charset="0"/>
                <a:sym typeface="Roboto"/>
              </a:rPr>
              <a:t>guide permettant un diagnostic d’accessibilité universelle des centres de formation et des CFA + un planning de mise en accessibilité </a:t>
            </a:r>
            <a:r>
              <a:rPr lang="fr-FR" sz="2000" dirty="0" smtClean="0">
                <a:solidFill>
                  <a:srgbClr val="073763"/>
                </a:solidFill>
                <a:latin typeface="Carlito" panose="020F0502020204030204" pitchFamily="34" charset="0"/>
                <a:ea typeface="Roboto"/>
                <a:cs typeface="Carlito" panose="020F0502020204030204" pitchFamily="34" charset="0"/>
                <a:sym typeface="Roboto"/>
              </a:rPr>
              <a:t>progressive + cahier des charges SAS apprentissage « handicap » + fiche « profil – mission » du référent handicap des CFA</a:t>
            </a:r>
          </a:p>
        </p:txBody>
      </p:sp>
      <p:sp>
        <p:nvSpPr>
          <p:cNvPr id="33" name="Rectangle 32"/>
          <p:cNvSpPr/>
          <p:nvPr/>
        </p:nvSpPr>
        <p:spPr>
          <a:xfrm>
            <a:off x="2420144" y="6070787"/>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Calendrier : </a:t>
            </a:r>
            <a:r>
              <a:rPr lang="fr-FR" sz="2000" dirty="0" smtClean="0">
                <a:solidFill>
                  <a:srgbClr val="073763"/>
                </a:solidFill>
                <a:latin typeface="Carlito" panose="020F0502020204030204" pitchFamily="34" charset="0"/>
                <a:ea typeface="Roboto"/>
                <a:cs typeface="Carlito" panose="020F0502020204030204" pitchFamily="34" charset="0"/>
                <a:sym typeface="Roboto"/>
              </a:rPr>
              <a:t>avril 2019</a:t>
            </a:r>
          </a:p>
        </p:txBody>
      </p:sp>
      <p:sp>
        <p:nvSpPr>
          <p:cNvPr id="16" name="ZoneTexte 15">
            <a:extLst>
              <a:ext uri="{FF2B5EF4-FFF2-40B4-BE49-F238E27FC236}">
                <a16:creationId xmlns:a16="http://schemas.microsoft.com/office/drawing/2014/main" xmlns="" id="{21C5716A-3376-2541-9CC1-47D47332CFB1}"/>
              </a:ext>
            </a:extLst>
          </p:cNvPr>
          <p:cNvSpPr txBox="1"/>
          <p:nvPr/>
        </p:nvSpPr>
        <p:spPr>
          <a:xfrm>
            <a:off x="848545" y="396254"/>
            <a:ext cx="7488832"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3</a:t>
            </a:r>
            <a:r>
              <a:rPr lang="fr-FR" sz="2800" b="1" dirty="0" smtClean="0">
                <a:solidFill>
                  <a:srgbClr val="061C6C"/>
                </a:solidFill>
                <a:latin typeface="Carlito" panose="020F0502020204030204" pitchFamily="34" charset="0"/>
                <a:cs typeface="Carlito" panose="020F0502020204030204" pitchFamily="34" charset="0"/>
              </a:rPr>
              <a:t>. Une mobilisation nationale sur la formation</a:t>
            </a:r>
            <a:endParaRPr lang="fr-FR" sz="2800" b="1" dirty="0">
              <a:solidFill>
                <a:srgbClr val="061C6C"/>
              </a:solidFill>
              <a:latin typeface="Carlito" panose="020F0502020204030204" pitchFamily="34" charset="0"/>
              <a:cs typeface="Carlito" panose="020F0502020204030204" pitchFamily="34" charset="0"/>
            </a:endParaRPr>
          </a:p>
        </p:txBody>
      </p:sp>
    </p:spTree>
    <p:extLst>
      <p:ext uri="{BB962C8B-B14F-4D97-AF65-F5344CB8AC3E}">
        <p14:creationId xmlns:p14="http://schemas.microsoft.com/office/powerpoint/2010/main" val="3616299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a:t>
            </a:r>
            <a:r>
              <a:rPr lang="fr-FR" sz="2800" b="1" dirty="0" smtClean="0">
                <a:solidFill>
                  <a:srgbClr val="061C6C"/>
                </a:solidFill>
                <a:latin typeface="Carlito" panose="020F0502020204030204" pitchFamily="34" charset="0"/>
                <a:cs typeface="Carlito" panose="020F0502020204030204" pitchFamily="34" charset="0"/>
              </a:rPr>
              <a:t>4. L’engagement des employeurs</a:t>
            </a:r>
            <a:endParaRPr lang="fr-FR" sz="2800" b="1" dirty="0">
              <a:solidFill>
                <a:srgbClr val="061C6C"/>
              </a:solidFill>
              <a:latin typeface="Carlito" panose="020F0502020204030204" pitchFamily="34" charset="0"/>
              <a:cs typeface="Carlito" panose="020F0502020204030204" pitchFamily="34" charset="0"/>
            </a:endParaRPr>
          </a:p>
        </p:txBody>
      </p:sp>
      <p:sp>
        <p:nvSpPr>
          <p:cNvPr id="18" name="Rectangle 17"/>
          <p:cNvSpPr/>
          <p:nvPr/>
        </p:nvSpPr>
        <p:spPr>
          <a:xfrm>
            <a:off x="848544" y="1142199"/>
            <a:ext cx="6379909" cy="400110"/>
          </a:xfrm>
          <a:prstGeom prst="rect">
            <a:avLst/>
          </a:prstGeom>
        </p:spPr>
        <p:txBody>
          <a:bodyPr wrap="square">
            <a:spAutoFit/>
          </a:bodyPr>
          <a:lstStyle/>
          <a:p>
            <a:pPr lvl="0"/>
            <a:r>
              <a:rPr lang="fr-FR" sz="2000" b="1" i="1" dirty="0" smtClean="0">
                <a:solidFill>
                  <a:srgbClr val="26B7D4"/>
                </a:solidFill>
              </a:rPr>
              <a:t>Mieux inciter et outiller les employeurs</a:t>
            </a:r>
            <a:endParaRPr lang="fr-FR" sz="2000" b="1" i="1" dirty="0">
              <a:solidFill>
                <a:srgbClr val="26B7D4"/>
              </a:solidFill>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14927"/>
          <a:stretch/>
        </p:blipFill>
        <p:spPr>
          <a:xfrm>
            <a:off x="7239069" y="1372561"/>
            <a:ext cx="3161555" cy="2689613"/>
          </a:xfrm>
          <a:prstGeom prst="rect">
            <a:avLst/>
          </a:prstGeom>
        </p:spPr>
      </p:pic>
      <p:sp>
        <p:nvSpPr>
          <p:cNvPr id="20" name="Rectangle 19"/>
          <p:cNvSpPr/>
          <p:nvPr/>
        </p:nvSpPr>
        <p:spPr>
          <a:xfrm>
            <a:off x="854426" y="2132856"/>
            <a:ext cx="6947116" cy="3416320"/>
          </a:xfrm>
          <a:prstGeom prst="rect">
            <a:avLst/>
          </a:prstGeom>
        </p:spPr>
        <p:txBody>
          <a:bodyPr wrap="square">
            <a:spAutoFit/>
          </a:bodyPr>
          <a:lstStyle/>
          <a:p>
            <a:pPr marL="285750" indent="-285750" algn="just">
              <a:buFontTx/>
              <a:buChar char="-"/>
            </a:pPr>
            <a:r>
              <a:rPr lang="fr-FR" sz="1800" dirty="0" smtClean="0">
                <a:solidFill>
                  <a:srgbClr val="073763"/>
                </a:solidFill>
                <a:latin typeface="Carlito" panose="020F0502020204030204" pitchFamily="34" charset="0"/>
                <a:ea typeface="Roboto"/>
                <a:cs typeface="Carlito" panose="020F0502020204030204" pitchFamily="34" charset="0"/>
              </a:rPr>
              <a:t>Intégration </a:t>
            </a:r>
            <a:r>
              <a:rPr lang="fr-FR" sz="1800" dirty="0">
                <a:solidFill>
                  <a:srgbClr val="073763"/>
                </a:solidFill>
                <a:latin typeface="Carlito" panose="020F0502020204030204" pitchFamily="34" charset="0"/>
                <a:ea typeface="Roboto"/>
                <a:cs typeface="Carlito" panose="020F0502020204030204" pitchFamily="34" charset="0"/>
              </a:rPr>
              <a:t>du H</a:t>
            </a:r>
            <a:r>
              <a:rPr lang="fr-FR" sz="1800" dirty="0" smtClean="0">
                <a:solidFill>
                  <a:srgbClr val="073763"/>
                </a:solidFill>
                <a:latin typeface="Carlito" panose="020F0502020204030204" pitchFamily="34" charset="0"/>
                <a:ea typeface="Roboto"/>
                <a:cs typeface="Carlito" panose="020F0502020204030204" pitchFamily="34" charset="0"/>
              </a:rPr>
              <a:t>andicap </a:t>
            </a:r>
            <a:r>
              <a:rPr lang="fr-FR" sz="1800" dirty="0">
                <a:solidFill>
                  <a:srgbClr val="073763"/>
                </a:solidFill>
                <a:latin typeface="Carlito" panose="020F0502020204030204" pitchFamily="34" charset="0"/>
                <a:ea typeface="Roboto"/>
                <a:cs typeface="Carlito" panose="020F0502020204030204" pitchFamily="34" charset="0"/>
              </a:rPr>
              <a:t>dans la </a:t>
            </a:r>
            <a:r>
              <a:rPr lang="fr-FR" sz="1800" dirty="0" smtClean="0">
                <a:solidFill>
                  <a:srgbClr val="073763"/>
                </a:solidFill>
                <a:latin typeface="Carlito" panose="020F0502020204030204" pitchFamily="34" charset="0"/>
                <a:ea typeface="Roboto"/>
                <a:cs typeface="Carlito" panose="020F0502020204030204" pitchFamily="34" charset="0"/>
              </a:rPr>
              <a:t>stratégie globale des employeurs (indicateurs pour calculer un « </a:t>
            </a:r>
            <a:r>
              <a:rPr lang="fr-FR" sz="1800" dirty="0">
                <a:solidFill>
                  <a:srgbClr val="073763"/>
                </a:solidFill>
                <a:latin typeface="Carlito" panose="020F0502020204030204" pitchFamily="34" charset="0"/>
                <a:ea typeface="Roboto"/>
                <a:cs typeface="Carlito" panose="020F0502020204030204" pitchFamily="34" charset="0"/>
              </a:rPr>
              <a:t>taux d’emploi augmenté », </a:t>
            </a:r>
            <a:r>
              <a:rPr lang="fr-FR" sz="1800" dirty="0" smtClean="0">
                <a:solidFill>
                  <a:srgbClr val="073763"/>
                </a:solidFill>
                <a:latin typeface="Carlito" panose="020F0502020204030204" pitchFamily="34" charset="0"/>
                <a:ea typeface="Roboto"/>
                <a:cs typeface="Carlito" panose="020F0502020204030204" pitchFamily="34" charset="0"/>
              </a:rPr>
              <a:t>un label et </a:t>
            </a:r>
            <a:r>
              <a:rPr lang="fr-FR" sz="1800" dirty="0">
                <a:solidFill>
                  <a:srgbClr val="073763"/>
                </a:solidFill>
                <a:latin typeface="Carlito" panose="020F0502020204030204" pitchFamily="34" charset="0"/>
                <a:ea typeface="Roboto"/>
                <a:cs typeface="Carlito" panose="020F0502020204030204" pitchFamily="34" charset="0"/>
              </a:rPr>
              <a:t>auto </a:t>
            </a:r>
            <a:r>
              <a:rPr lang="fr-FR" sz="1800" dirty="0" smtClean="0">
                <a:solidFill>
                  <a:srgbClr val="073763"/>
                </a:solidFill>
                <a:latin typeface="Carlito" panose="020F0502020204030204" pitchFamily="34" charset="0"/>
                <a:ea typeface="Roboto"/>
                <a:cs typeface="Carlito" panose="020F0502020204030204" pitchFamily="34" charset="0"/>
              </a:rPr>
              <a:t>diagnostic, GPEC </a:t>
            </a:r>
            <a:r>
              <a:rPr lang="fr-FR" sz="1800" dirty="0">
                <a:solidFill>
                  <a:srgbClr val="073763"/>
                </a:solidFill>
                <a:latin typeface="Carlito" panose="020F0502020204030204" pitchFamily="34" charset="0"/>
                <a:ea typeface="Roboto"/>
                <a:cs typeface="Carlito" panose="020F0502020204030204" pitchFamily="34" charset="0"/>
              </a:rPr>
              <a:t>pour les salariés occupants des postes à forte pénibilité ou situation de </a:t>
            </a:r>
            <a:r>
              <a:rPr lang="fr-FR" sz="1800" dirty="0" smtClean="0">
                <a:solidFill>
                  <a:srgbClr val="073763"/>
                </a:solidFill>
                <a:latin typeface="Carlito" panose="020F0502020204030204" pitchFamily="34" charset="0"/>
                <a:ea typeface="Roboto"/>
                <a:cs typeface="Carlito" panose="020F0502020204030204" pitchFamily="34" charset="0"/>
              </a:rPr>
              <a:t>handicap, stratégie sur l’aménagement </a:t>
            </a:r>
            <a:r>
              <a:rPr lang="fr-FR" sz="1800" dirty="0">
                <a:solidFill>
                  <a:srgbClr val="073763"/>
                </a:solidFill>
                <a:latin typeface="Carlito" panose="020F0502020204030204" pitchFamily="34" charset="0"/>
                <a:ea typeface="Roboto"/>
                <a:cs typeface="Carlito" panose="020F0502020204030204" pitchFamily="34" charset="0"/>
              </a:rPr>
              <a:t>raisonnable</a:t>
            </a:r>
            <a:r>
              <a:rPr lang="fr-FR" sz="1800" dirty="0" smtClean="0">
                <a:solidFill>
                  <a:srgbClr val="073763"/>
                </a:solidFill>
                <a:latin typeface="Carlito" panose="020F0502020204030204" pitchFamily="34" charset="0"/>
                <a:ea typeface="Roboto"/>
                <a:cs typeface="Carlito" panose="020F0502020204030204" pitchFamily="34" charset="0"/>
              </a:rPr>
              <a:t>..), </a:t>
            </a:r>
          </a:p>
          <a:p>
            <a:pPr marL="285750" indent="-285750" algn="just">
              <a:buFontTx/>
              <a:buChar char="-"/>
            </a:pPr>
            <a:r>
              <a:rPr lang="fr-FR" sz="1800" dirty="0" smtClean="0">
                <a:solidFill>
                  <a:srgbClr val="073763"/>
                </a:solidFill>
                <a:latin typeface="Carlito" panose="020F0502020204030204" pitchFamily="34" charset="0"/>
                <a:ea typeface="Roboto"/>
                <a:cs typeface="Carlito" panose="020F0502020204030204" pitchFamily="34" charset="0"/>
              </a:rPr>
              <a:t>Intégration d’objectifs politiques sur le Handicap « salariés – clients » dans des accords </a:t>
            </a:r>
            <a:r>
              <a:rPr lang="fr-FR" sz="1800" dirty="0">
                <a:solidFill>
                  <a:srgbClr val="073763"/>
                </a:solidFill>
                <a:latin typeface="Carlito" panose="020F0502020204030204" pitchFamily="34" charset="0"/>
                <a:ea typeface="Roboto"/>
                <a:cs typeface="Carlito" panose="020F0502020204030204" pitchFamily="34" charset="0"/>
              </a:rPr>
              <a:t>de </a:t>
            </a:r>
            <a:r>
              <a:rPr lang="fr-FR" sz="1800" dirty="0" smtClean="0">
                <a:solidFill>
                  <a:srgbClr val="073763"/>
                </a:solidFill>
                <a:latin typeface="Carlito" panose="020F0502020204030204" pitchFamily="34" charset="0"/>
                <a:ea typeface="Roboto"/>
                <a:cs typeface="Carlito" panose="020F0502020204030204" pitchFamily="34" charset="0"/>
              </a:rPr>
              <a:t>branches, </a:t>
            </a:r>
          </a:p>
          <a:p>
            <a:pPr marL="285750" indent="-285750" algn="just">
              <a:buFontTx/>
              <a:buChar char="-"/>
            </a:pPr>
            <a:r>
              <a:rPr lang="fr-FR" sz="1800" dirty="0" smtClean="0">
                <a:solidFill>
                  <a:srgbClr val="073763"/>
                </a:solidFill>
                <a:latin typeface="Carlito" panose="020F0502020204030204" pitchFamily="34" charset="0"/>
                <a:ea typeface="Roboto"/>
                <a:cs typeface="Carlito" panose="020F0502020204030204" pitchFamily="34" charset="0"/>
              </a:rPr>
              <a:t>Redéfinition </a:t>
            </a:r>
            <a:r>
              <a:rPr lang="fr-FR" sz="1800" dirty="0">
                <a:solidFill>
                  <a:srgbClr val="073763"/>
                </a:solidFill>
                <a:latin typeface="Carlito" panose="020F0502020204030204" pitchFamily="34" charset="0"/>
                <a:ea typeface="Roboto"/>
                <a:cs typeface="Carlito" panose="020F0502020204030204" pitchFamily="34" charset="0"/>
              </a:rPr>
              <a:t>des modalités d’agrément des accords agréés, </a:t>
            </a:r>
            <a:endParaRPr lang="fr-FR" sz="1800" dirty="0" smtClean="0">
              <a:solidFill>
                <a:srgbClr val="073763"/>
              </a:solidFill>
              <a:latin typeface="Carlito" panose="020F0502020204030204" pitchFamily="34" charset="0"/>
              <a:ea typeface="Roboto"/>
              <a:cs typeface="Carlito" panose="020F0502020204030204" pitchFamily="34" charset="0"/>
            </a:endParaRPr>
          </a:p>
          <a:p>
            <a:pPr marL="285750" indent="-285750" algn="just">
              <a:buFontTx/>
              <a:buChar char="-"/>
            </a:pPr>
            <a:r>
              <a:rPr lang="fr-FR" sz="1800" dirty="0" smtClean="0">
                <a:solidFill>
                  <a:srgbClr val="073763"/>
                </a:solidFill>
                <a:latin typeface="Carlito" panose="020F0502020204030204" pitchFamily="34" charset="0"/>
                <a:ea typeface="Roboto"/>
                <a:cs typeface="Carlito" panose="020F0502020204030204" pitchFamily="34" charset="0"/>
              </a:rPr>
              <a:t>Mise </a:t>
            </a:r>
            <a:r>
              <a:rPr lang="fr-FR" sz="1800" dirty="0">
                <a:solidFill>
                  <a:srgbClr val="073763"/>
                </a:solidFill>
                <a:latin typeface="Carlito" panose="020F0502020204030204" pitchFamily="34" charset="0"/>
                <a:ea typeface="Roboto"/>
                <a:cs typeface="Carlito" panose="020F0502020204030204" pitchFamily="34" charset="0"/>
              </a:rPr>
              <a:t>en place de référents handicap dans les entreprises de plus de 250 </a:t>
            </a:r>
            <a:r>
              <a:rPr lang="fr-FR" sz="1800" dirty="0" smtClean="0">
                <a:solidFill>
                  <a:srgbClr val="073763"/>
                </a:solidFill>
                <a:latin typeface="Carlito" panose="020F0502020204030204" pitchFamily="34" charset="0"/>
                <a:ea typeface="Roboto"/>
                <a:cs typeface="Carlito" panose="020F0502020204030204" pitchFamily="34" charset="0"/>
              </a:rPr>
              <a:t>salariés,</a:t>
            </a:r>
          </a:p>
          <a:p>
            <a:pPr marL="285750" indent="-285750" algn="just">
              <a:buFontTx/>
              <a:buChar char="-"/>
            </a:pPr>
            <a:r>
              <a:rPr lang="fr-FR" sz="1800" dirty="0" smtClean="0">
                <a:solidFill>
                  <a:srgbClr val="073763"/>
                </a:solidFill>
                <a:latin typeface="Carlito" panose="020F0502020204030204" pitchFamily="34" charset="0"/>
                <a:ea typeface="Roboto"/>
                <a:cs typeface="Carlito" panose="020F0502020204030204" pitchFamily="34" charset="0"/>
              </a:rPr>
              <a:t>Incitation </a:t>
            </a:r>
            <a:r>
              <a:rPr lang="fr-FR" sz="1800" dirty="0">
                <a:solidFill>
                  <a:srgbClr val="073763"/>
                </a:solidFill>
                <a:latin typeface="Carlito" panose="020F0502020204030204" pitchFamily="34" charset="0"/>
                <a:ea typeface="Roboto"/>
                <a:cs typeface="Carlito" panose="020F0502020204030204" pitchFamily="34" charset="0"/>
              </a:rPr>
              <a:t>des partenaires sociaux à inscrire </a:t>
            </a:r>
            <a:r>
              <a:rPr lang="fr-FR" sz="1800" dirty="0" smtClean="0">
                <a:solidFill>
                  <a:srgbClr val="073763"/>
                </a:solidFill>
                <a:latin typeface="Carlito" panose="020F0502020204030204" pitchFamily="34" charset="0"/>
                <a:ea typeface="Roboto"/>
                <a:cs typeface="Carlito" panose="020F0502020204030204" pitchFamily="34" charset="0"/>
              </a:rPr>
              <a:t>le Handicap au </a:t>
            </a:r>
            <a:r>
              <a:rPr lang="fr-FR" sz="1800" dirty="0">
                <a:solidFill>
                  <a:srgbClr val="073763"/>
                </a:solidFill>
                <a:latin typeface="Carlito" panose="020F0502020204030204" pitchFamily="34" charset="0"/>
                <a:ea typeface="Roboto"/>
                <a:cs typeface="Carlito" panose="020F0502020204030204" pitchFamily="34" charset="0"/>
              </a:rPr>
              <a:t>cœur du dialogue </a:t>
            </a:r>
            <a:r>
              <a:rPr lang="fr-FR" sz="1800" dirty="0" smtClean="0">
                <a:solidFill>
                  <a:srgbClr val="073763"/>
                </a:solidFill>
                <a:latin typeface="Carlito" panose="020F0502020204030204" pitchFamily="34" charset="0"/>
                <a:ea typeface="Roboto"/>
                <a:cs typeface="Carlito" panose="020F0502020204030204" pitchFamily="34" charset="0"/>
              </a:rPr>
              <a:t>social</a:t>
            </a:r>
            <a:endParaRPr lang="fr-FR" sz="1800" dirty="0">
              <a:solidFill>
                <a:srgbClr val="073763"/>
              </a:solidFill>
              <a:latin typeface="Carlito" panose="020F0502020204030204" pitchFamily="34" charset="0"/>
              <a:ea typeface="Roboto"/>
              <a:cs typeface="Carlito" panose="020F0502020204030204" pitchFamily="34" charset="0"/>
            </a:endParaRPr>
          </a:p>
        </p:txBody>
      </p:sp>
    </p:spTree>
    <p:extLst>
      <p:ext uri="{BB962C8B-B14F-4D97-AF65-F5344CB8AC3E}">
        <p14:creationId xmlns:p14="http://schemas.microsoft.com/office/powerpoint/2010/main" val="455692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a:t>
            </a:r>
            <a:r>
              <a:rPr lang="fr-FR" sz="2800" b="1" dirty="0" smtClean="0">
                <a:solidFill>
                  <a:srgbClr val="061C6C"/>
                </a:solidFill>
                <a:latin typeface="Carlito" panose="020F0502020204030204" pitchFamily="34" charset="0"/>
                <a:cs typeface="Carlito" panose="020F0502020204030204" pitchFamily="34" charset="0"/>
              </a:rPr>
              <a:t>4. L’engagement des employeurs</a:t>
            </a:r>
            <a:endParaRPr lang="fr-FR" sz="2800" b="1" dirty="0">
              <a:solidFill>
                <a:srgbClr val="061C6C"/>
              </a:solidFill>
              <a:latin typeface="Carlito" panose="020F0502020204030204" pitchFamily="34" charset="0"/>
              <a:cs typeface="Carlito" panose="020F0502020204030204" pitchFamily="34" charset="0"/>
            </a:endParaRPr>
          </a:p>
        </p:txBody>
      </p:sp>
      <p:grpSp>
        <p:nvGrpSpPr>
          <p:cNvPr id="29" name="Groupe 28">
            <a:extLst>
              <a:ext uri="{FF2B5EF4-FFF2-40B4-BE49-F238E27FC236}">
                <a16:creationId xmlns:a16="http://schemas.microsoft.com/office/drawing/2014/main" xmlns="" id="{4E63DFCF-E08D-D249-B09E-8685281F5017}"/>
              </a:ext>
            </a:extLst>
          </p:cNvPr>
          <p:cNvGrpSpPr/>
          <p:nvPr/>
        </p:nvGrpSpPr>
        <p:grpSpPr>
          <a:xfrm>
            <a:off x="2720751" y="1604163"/>
            <a:ext cx="6911949" cy="816725"/>
            <a:chOff x="3221432" y="1196753"/>
            <a:chExt cx="6484097" cy="939387"/>
          </a:xfrm>
        </p:grpSpPr>
        <p:sp>
          <p:nvSpPr>
            <p:cNvPr id="31" name="Rectangle 30"/>
            <p:cNvSpPr/>
            <p:nvPr/>
          </p:nvSpPr>
          <p:spPr>
            <a:xfrm>
              <a:off x="3538537" y="1196753"/>
              <a:ext cx="6166992" cy="939387"/>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Construire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un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mode d’emploi opérationnel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de répartition des responsabilités entre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l’employeur, les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fonds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et les caisses concernant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l’aménagement raisonnable des lieux de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travail</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riangle rectangle 31">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e 46">
            <a:extLst>
              <a:ext uri="{FF2B5EF4-FFF2-40B4-BE49-F238E27FC236}">
                <a16:creationId xmlns:a16="http://schemas.microsoft.com/office/drawing/2014/main" xmlns="" id="{4E63DFCF-E08D-D249-B09E-8685281F5017}"/>
              </a:ext>
            </a:extLst>
          </p:cNvPr>
          <p:cNvGrpSpPr/>
          <p:nvPr/>
        </p:nvGrpSpPr>
        <p:grpSpPr>
          <a:xfrm>
            <a:off x="2657388" y="2836557"/>
            <a:ext cx="7036444" cy="1082064"/>
            <a:chOff x="3221432" y="1196753"/>
            <a:chExt cx="6484097" cy="1082064"/>
          </a:xfrm>
        </p:grpSpPr>
        <p:sp>
          <p:nvSpPr>
            <p:cNvPr id="48" name="Rectangle 47"/>
            <p:cNvSpPr/>
            <p:nvPr/>
          </p:nvSpPr>
          <p:spPr>
            <a:xfrm>
              <a:off x="3538537" y="1196753"/>
              <a:ext cx="6166992" cy="1082064"/>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Outiller les employeurs pour mieux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introduire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le « Handicap » dans leur stratégie globale (RSE</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et pour la conduite des négociations d’accords d’entreprise en s’inspirant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de la norme </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AFNOR « </a:t>
              </a:r>
              <a:r>
                <a:rPr lang="fr-FR" sz="1300" b="1" dirty="0" err="1">
                  <a:solidFill>
                    <a:srgbClr val="061C6C"/>
                  </a:solidFill>
                  <a:latin typeface="Open Sans" panose="020B0606030504020204" pitchFamily="34" charset="0"/>
                  <a:ea typeface="Open Sans" panose="020B0606030504020204" pitchFamily="34" charset="0"/>
                  <a:cs typeface="Open Sans" panose="020B0606030504020204" pitchFamily="34" charset="0"/>
                </a:rPr>
                <a:t>handi</a:t>
              </a:r>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 accueillante, NF X50-783 </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et de son outil d’</a:t>
              </a:r>
              <a:r>
                <a:rPr lang="fr-FR" sz="1300" b="1" dirty="0" err="1" smtClean="0">
                  <a:solidFill>
                    <a:srgbClr val="061C6C"/>
                  </a:solidFill>
                  <a:latin typeface="Open Sans" panose="020B0606030504020204" pitchFamily="34" charset="0"/>
                  <a:ea typeface="Open Sans" panose="020B0606030504020204" pitchFamily="34" charset="0"/>
                  <a:cs typeface="Open Sans" panose="020B0606030504020204" pitchFamily="34" charset="0"/>
                </a:rPr>
                <a:t>auto-diagnostic</a:t>
              </a:r>
              <a:r>
                <a:rPr lang="fr-FR" sz="13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 voire d’un label . </a:t>
              </a:r>
              <a:endPar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riangle rectangle 48">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 name="Groupe 49">
            <a:extLst>
              <a:ext uri="{FF2B5EF4-FFF2-40B4-BE49-F238E27FC236}">
                <a16:creationId xmlns:a16="http://schemas.microsoft.com/office/drawing/2014/main" xmlns="" id="{4E63DFCF-E08D-D249-B09E-8685281F5017}"/>
              </a:ext>
            </a:extLst>
          </p:cNvPr>
          <p:cNvGrpSpPr/>
          <p:nvPr/>
        </p:nvGrpSpPr>
        <p:grpSpPr>
          <a:xfrm>
            <a:off x="2684856" y="4351085"/>
            <a:ext cx="7021146" cy="742622"/>
            <a:chOff x="3221432" y="1196753"/>
            <a:chExt cx="6484097" cy="742622"/>
          </a:xfrm>
        </p:grpSpPr>
        <p:sp>
          <p:nvSpPr>
            <p:cNvPr id="51" name="Rectangle 50"/>
            <p:cNvSpPr/>
            <p:nvPr/>
          </p:nvSpPr>
          <p:spPr>
            <a:xfrm>
              <a:off x="3538537" y="1196753"/>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Outiller les partenaires sociaux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pour les aider </a:t>
              </a:r>
              <a:r>
                <a:rPr lang="fr-FR" sz="1300"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à négocier des accords d’entreprises, à </a:t>
              </a: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construire de plans d’action pour progresser en matière d’emploi des salariés handicapés</a:t>
              </a:r>
            </a:p>
          </p:txBody>
        </p:sp>
        <p:sp>
          <p:nvSpPr>
            <p:cNvPr id="52" name="Triangle rectangle 51">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14927"/>
          <a:stretch/>
        </p:blipFill>
        <p:spPr>
          <a:xfrm>
            <a:off x="-169438" y="2032783"/>
            <a:ext cx="3161555" cy="2689613"/>
          </a:xfrm>
          <a:prstGeom prst="rect">
            <a:avLst/>
          </a:prstGeom>
        </p:spPr>
      </p:pic>
      <p:sp>
        <p:nvSpPr>
          <p:cNvPr id="20" name="Rectangle 19"/>
          <p:cNvSpPr/>
          <p:nvPr/>
        </p:nvSpPr>
        <p:spPr>
          <a:xfrm>
            <a:off x="751126" y="1073075"/>
            <a:ext cx="3240360" cy="400110"/>
          </a:xfrm>
          <a:prstGeom prst="rect">
            <a:avLst/>
          </a:prstGeom>
        </p:spPr>
        <p:txBody>
          <a:bodyPr wrap="square">
            <a:spAutoFit/>
          </a:bodyPr>
          <a:lstStyle/>
          <a:p>
            <a:pPr lvl="0"/>
            <a:r>
              <a:rPr lang="fr-FR" sz="2000" b="1" i="1" dirty="0" smtClean="0">
                <a:solidFill>
                  <a:srgbClr val="26B7D4"/>
                </a:solidFill>
              </a:rPr>
              <a:t>Plusieurs propositions :</a:t>
            </a:r>
            <a:endParaRPr lang="fr-FR" sz="2000" b="1" i="1" dirty="0">
              <a:solidFill>
                <a:srgbClr val="26B7D4"/>
              </a:solidFill>
            </a:endParaRPr>
          </a:p>
        </p:txBody>
      </p:sp>
    </p:spTree>
    <p:extLst>
      <p:ext uri="{BB962C8B-B14F-4D97-AF65-F5344CB8AC3E}">
        <p14:creationId xmlns:p14="http://schemas.microsoft.com/office/powerpoint/2010/main" val="3216197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58342" y="1214416"/>
            <a:ext cx="3240360" cy="461665"/>
          </a:xfrm>
          <a:prstGeom prst="rect">
            <a:avLst/>
          </a:prstGeom>
        </p:spPr>
        <p:txBody>
          <a:bodyPr wrap="square">
            <a:spAutoFit/>
          </a:bodyPr>
          <a:lstStyle/>
          <a:p>
            <a:pPr lvl="0"/>
            <a:r>
              <a:rPr lang="fr-FR" sz="2400" b="1" i="1" dirty="0" smtClean="0">
                <a:solidFill>
                  <a:srgbClr val="26B7D4"/>
                </a:solidFill>
              </a:rPr>
              <a:t>Le mode de travail :  </a:t>
            </a:r>
            <a:endParaRPr lang="fr-FR" sz="24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1221924" y="1822378"/>
            <a:ext cx="970719" cy="827222"/>
          </a:xfrm>
          <a:prstGeom prst="rect">
            <a:avLst/>
          </a:prstGeom>
        </p:spPr>
      </p:pic>
      <p:sp>
        <p:nvSpPr>
          <p:cNvPr id="29" name="Rectangle 28"/>
          <p:cNvSpPr/>
          <p:nvPr/>
        </p:nvSpPr>
        <p:spPr>
          <a:xfrm>
            <a:off x="2429408" y="1822378"/>
            <a:ext cx="5877205" cy="707886"/>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Chef de file : </a:t>
            </a:r>
            <a:r>
              <a:rPr lang="fr-FR" sz="2000" dirty="0" smtClean="0">
                <a:solidFill>
                  <a:srgbClr val="073763"/>
                </a:solidFill>
                <a:latin typeface="Carlito" panose="020F0502020204030204" pitchFamily="34" charset="0"/>
                <a:ea typeface="Roboto"/>
                <a:cs typeface="Carlito" panose="020F0502020204030204" pitchFamily="34" charset="0"/>
                <a:sym typeface="Roboto"/>
              </a:rPr>
              <a:t>Agefiph + un groupe d’employeurs publics et privés</a:t>
            </a: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15362"/>
          <a:stretch/>
        </p:blipFill>
        <p:spPr>
          <a:xfrm>
            <a:off x="1195884" y="2780928"/>
            <a:ext cx="1045189" cy="884623"/>
          </a:xfrm>
          <a:prstGeom prst="rect">
            <a:avLst/>
          </a:prstGeom>
        </p:spPr>
      </p:pic>
      <p:sp>
        <p:nvSpPr>
          <p:cNvPr id="30" name="Rectangle 29"/>
          <p:cNvSpPr/>
          <p:nvPr/>
        </p:nvSpPr>
        <p:spPr>
          <a:xfrm>
            <a:off x="2397472" y="2649779"/>
            <a:ext cx="5877205" cy="1015663"/>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Partenaires</a:t>
            </a:r>
            <a:r>
              <a:rPr lang="fr-FR" sz="2000" dirty="0" smtClean="0">
                <a:solidFill>
                  <a:srgbClr val="073763"/>
                </a:solidFill>
                <a:latin typeface="Carlito" panose="020F0502020204030204" pitchFamily="34" charset="0"/>
                <a:ea typeface="Roboto"/>
                <a:cs typeface="Carlito" panose="020F0502020204030204" pitchFamily="34" charset="0"/>
                <a:sym typeface="Roboto"/>
              </a:rPr>
              <a:t> : partenaires sociaux, </a:t>
            </a:r>
            <a:r>
              <a:rPr lang="fr-FR" sz="2000" dirty="0">
                <a:solidFill>
                  <a:srgbClr val="073763"/>
                </a:solidFill>
                <a:latin typeface="Carlito" panose="020F0502020204030204" pitchFamily="34" charset="0"/>
                <a:ea typeface="Roboto"/>
                <a:cs typeface="Carlito" panose="020F0502020204030204" pitchFamily="34" charset="0"/>
                <a:sym typeface="Roboto"/>
              </a:rPr>
              <a:t>associations, Agefiph, FIPH FP, </a:t>
            </a:r>
            <a:r>
              <a:rPr lang="fr-FR" sz="2000" dirty="0" smtClean="0">
                <a:solidFill>
                  <a:srgbClr val="073763"/>
                </a:solidFill>
                <a:latin typeface="Carlito" panose="020F0502020204030204" pitchFamily="34" charset="0"/>
                <a:ea typeface="Roboto"/>
                <a:cs typeface="Carlito" panose="020F0502020204030204" pitchFamily="34" charset="0"/>
                <a:sym typeface="Roboto"/>
              </a:rPr>
              <a:t>AFNOR, défenseurs des droits, commission </a:t>
            </a:r>
            <a:r>
              <a:rPr lang="fr-FR" sz="2000" dirty="0">
                <a:solidFill>
                  <a:srgbClr val="073763"/>
                </a:solidFill>
                <a:latin typeface="Carlito" panose="020F0502020204030204" pitchFamily="34" charset="0"/>
                <a:ea typeface="Roboto"/>
                <a:cs typeface="Carlito" panose="020F0502020204030204" pitchFamily="34" charset="0"/>
                <a:sym typeface="Roboto"/>
              </a:rPr>
              <a:t>Emploi du CNCPH </a:t>
            </a:r>
            <a:endParaRPr lang="fr-FR" sz="2000" dirty="0" smtClean="0">
              <a:solidFill>
                <a:srgbClr val="073763"/>
              </a:solidFill>
              <a:latin typeface="Carlito" panose="020F0502020204030204" pitchFamily="34" charset="0"/>
              <a:ea typeface="Roboto"/>
              <a:cs typeface="Carlito" panose="020F0502020204030204" pitchFamily="34" charset="0"/>
              <a:sym typeface="Roboto"/>
            </a:endParaRPr>
          </a:p>
        </p:txBody>
      </p:sp>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b="12898"/>
          <a:stretch/>
        </p:blipFill>
        <p:spPr>
          <a:xfrm>
            <a:off x="1332884" y="4111321"/>
            <a:ext cx="748797" cy="652213"/>
          </a:xfrm>
          <a:prstGeom prst="rect">
            <a:avLst/>
          </a:prstGeom>
        </p:spPr>
      </p:pic>
      <p:pic>
        <p:nvPicPr>
          <p:cNvPr id="31" name="Image 30"/>
          <p:cNvPicPr>
            <a:picLocks noChangeAspect="1"/>
          </p:cNvPicPr>
          <p:nvPr/>
        </p:nvPicPr>
        <p:blipFill rotWithShape="1">
          <a:blip r:embed="rId6">
            <a:extLst>
              <a:ext uri="{28A0092B-C50C-407E-A947-70E740481C1C}">
                <a14:useLocalDpi xmlns:a14="http://schemas.microsoft.com/office/drawing/2010/main" val="0"/>
              </a:ext>
            </a:extLst>
          </a:blip>
          <a:srcRect b="16956"/>
          <a:stretch/>
        </p:blipFill>
        <p:spPr>
          <a:xfrm>
            <a:off x="1313478" y="5845351"/>
            <a:ext cx="896015" cy="744082"/>
          </a:xfrm>
          <a:prstGeom prst="rect">
            <a:avLst/>
          </a:prstGeom>
        </p:spPr>
      </p:pic>
      <p:sp>
        <p:nvSpPr>
          <p:cNvPr id="32" name="Rectangle 31"/>
          <p:cNvSpPr/>
          <p:nvPr/>
        </p:nvSpPr>
        <p:spPr>
          <a:xfrm>
            <a:off x="2397472" y="3653348"/>
            <a:ext cx="6515968" cy="2246769"/>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Livrables : </a:t>
            </a:r>
            <a:r>
              <a:rPr lang="fr-FR" sz="2000" dirty="0">
                <a:solidFill>
                  <a:srgbClr val="073763"/>
                </a:solidFill>
                <a:latin typeface="Carlito" panose="020F0502020204030204" pitchFamily="34" charset="0"/>
                <a:ea typeface="Roboto"/>
                <a:cs typeface="Carlito" panose="020F0502020204030204" pitchFamily="34" charset="0"/>
                <a:sym typeface="Roboto"/>
              </a:rPr>
              <a:t>mode opératoire </a:t>
            </a:r>
            <a:r>
              <a:rPr lang="fr-FR" sz="2000" dirty="0" smtClean="0">
                <a:solidFill>
                  <a:srgbClr val="073763"/>
                </a:solidFill>
                <a:latin typeface="Carlito" panose="020F0502020204030204" pitchFamily="34" charset="0"/>
                <a:ea typeface="Roboto"/>
                <a:cs typeface="Carlito" panose="020F0502020204030204" pitchFamily="34" charset="0"/>
                <a:sym typeface="Roboto"/>
              </a:rPr>
              <a:t>permettant </a:t>
            </a:r>
            <a:r>
              <a:rPr lang="fr-FR" sz="2000" dirty="0">
                <a:solidFill>
                  <a:srgbClr val="073763"/>
                </a:solidFill>
                <a:latin typeface="Carlito" panose="020F0502020204030204" pitchFamily="34" charset="0"/>
                <a:ea typeface="Roboto"/>
                <a:cs typeface="Carlito" panose="020F0502020204030204" pitchFamily="34" charset="0"/>
                <a:sym typeface="Roboto"/>
              </a:rPr>
              <a:t>d’identifier les critères de prises en charge </a:t>
            </a:r>
            <a:r>
              <a:rPr lang="fr-FR" sz="2000" dirty="0" smtClean="0">
                <a:solidFill>
                  <a:srgbClr val="073763"/>
                </a:solidFill>
                <a:latin typeface="Carlito" panose="020F0502020204030204" pitchFamily="34" charset="0"/>
                <a:ea typeface="Roboto"/>
                <a:cs typeface="Carlito" panose="020F0502020204030204" pitchFamily="34" charset="0"/>
                <a:sym typeface="Roboto"/>
              </a:rPr>
              <a:t>des dépenses « d’aménagements raisonnables » + label/outil d’autodiagnostic des entreprises « </a:t>
            </a:r>
            <a:r>
              <a:rPr lang="fr-FR" sz="2000" dirty="0" err="1" smtClean="0">
                <a:solidFill>
                  <a:srgbClr val="073763"/>
                </a:solidFill>
                <a:latin typeface="Carlito" panose="020F0502020204030204" pitchFamily="34" charset="0"/>
                <a:ea typeface="Roboto"/>
                <a:cs typeface="Carlito" panose="020F0502020204030204" pitchFamily="34" charset="0"/>
                <a:sym typeface="Roboto"/>
              </a:rPr>
              <a:t>handi</a:t>
            </a:r>
            <a:r>
              <a:rPr lang="fr-FR" sz="2000" dirty="0" smtClean="0">
                <a:solidFill>
                  <a:srgbClr val="073763"/>
                </a:solidFill>
                <a:latin typeface="Carlito" panose="020F0502020204030204" pitchFamily="34" charset="0"/>
                <a:ea typeface="Roboto"/>
                <a:cs typeface="Carlito" panose="020F0502020204030204" pitchFamily="34" charset="0"/>
                <a:sym typeface="Roboto"/>
              </a:rPr>
              <a:t>-accueillantes » + cahier des charges pour une formation commune OS et OP sur la place du handicap dans le dialogue social (INTEFP-DGT - DGEFP) + campagne nationale de communication</a:t>
            </a:r>
          </a:p>
        </p:txBody>
      </p:sp>
      <p:sp>
        <p:nvSpPr>
          <p:cNvPr id="33" name="Rectangle 32"/>
          <p:cNvSpPr/>
          <p:nvPr/>
        </p:nvSpPr>
        <p:spPr>
          <a:xfrm>
            <a:off x="2453207" y="5919865"/>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Calendrier : </a:t>
            </a:r>
            <a:r>
              <a:rPr lang="fr-FR" sz="2000" dirty="0" smtClean="0">
                <a:solidFill>
                  <a:srgbClr val="073763"/>
                </a:solidFill>
                <a:latin typeface="Carlito" panose="020F0502020204030204" pitchFamily="34" charset="0"/>
                <a:ea typeface="Roboto"/>
                <a:cs typeface="Carlito" panose="020F0502020204030204" pitchFamily="34" charset="0"/>
                <a:sym typeface="Roboto"/>
              </a:rPr>
              <a:t>avril 2019</a:t>
            </a:r>
          </a:p>
        </p:txBody>
      </p:sp>
      <p:sp>
        <p:nvSpPr>
          <p:cNvPr id="16" name="ZoneTexte 15">
            <a:extLst>
              <a:ext uri="{FF2B5EF4-FFF2-40B4-BE49-F238E27FC236}">
                <a16:creationId xmlns:a16="http://schemas.microsoft.com/office/drawing/2014/main" xmlns="" id="{21C5716A-3376-2541-9CC1-47D47332CFB1}"/>
              </a:ext>
            </a:extLst>
          </p:cNvPr>
          <p:cNvSpPr txBox="1"/>
          <p:nvPr/>
        </p:nvSpPr>
        <p:spPr>
          <a:xfrm>
            <a:off x="848545" y="396254"/>
            <a:ext cx="7488832"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4. L’engagement des employeurs</a:t>
            </a:r>
          </a:p>
        </p:txBody>
      </p:sp>
    </p:spTree>
    <p:extLst>
      <p:ext uri="{BB962C8B-B14F-4D97-AF65-F5344CB8AC3E}">
        <p14:creationId xmlns:p14="http://schemas.microsoft.com/office/powerpoint/2010/main" val="290550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Shape 70"/>
          <p:cNvSpPr txBox="1">
            <a:spLocks noGrp="1"/>
          </p:cNvSpPr>
          <p:nvPr>
            <p:ph type="title" idx="4294967295"/>
          </p:nvPr>
        </p:nvSpPr>
        <p:spPr>
          <a:xfrm>
            <a:off x="161039" y="165956"/>
            <a:ext cx="1855100" cy="1143200"/>
          </a:xfrm>
          <a:prstGeom prst="rect">
            <a:avLst/>
          </a:prstGeom>
        </p:spPr>
        <p:txBody>
          <a:bodyPr wrap="square" lIns="107248" tIns="107248" rIns="107248" bIns="107248" anchor="t" anchorCtr="0">
            <a:noAutofit/>
          </a:bodyPr>
          <a:lstStyle/>
          <a:p>
            <a:r>
              <a:rPr lang="en" sz="2000" u="sng" dirty="0"/>
              <a:t>SLIDE SOMMAIRE</a:t>
            </a:r>
          </a:p>
        </p:txBody>
      </p:sp>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21C5716A-3376-2541-9CC1-47D47332CFB1}"/>
              </a:ext>
            </a:extLst>
          </p:cNvPr>
          <p:cNvSpPr txBox="1"/>
          <p:nvPr/>
        </p:nvSpPr>
        <p:spPr>
          <a:xfrm>
            <a:off x="848544" y="396254"/>
            <a:ext cx="9453621"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5</a:t>
            </a:r>
            <a:r>
              <a:rPr lang="fr-FR" sz="2800" b="1" dirty="0" smtClean="0">
                <a:solidFill>
                  <a:srgbClr val="061C6C"/>
                </a:solidFill>
                <a:latin typeface="Carlito" panose="020F0502020204030204" pitchFamily="34" charset="0"/>
                <a:cs typeface="Carlito" panose="020F0502020204030204" pitchFamily="34" charset="0"/>
              </a:rPr>
              <a:t>. Une « Plateforme d’information et de service »</a:t>
            </a:r>
            <a:endParaRPr lang="fr-FR" sz="2800" b="1" dirty="0">
              <a:solidFill>
                <a:srgbClr val="061C6C"/>
              </a:solidFill>
              <a:latin typeface="Carlito" panose="020F0502020204030204" pitchFamily="34" charset="0"/>
              <a:cs typeface="Carlito" panose="020F0502020204030204" pitchFamily="34" charset="0"/>
            </a:endParaRPr>
          </a:p>
        </p:txBody>
      </p:sp>
      <p:sp>
        <p:nvSpPr>
          <p:cNvPr id="18" name="Rectangle 17"/>
          <p:cNvSpPr/>
          <p:nvPr/>
        </p:nvSpPr>
        <p:spPr>
          <a:xfrm>
            <a:off x="848544" y="1044025"/>
            <a:ext cx="6984776" cy="584775"/>
          </a:xfrm>
          <a:prstGeom prst="rect">
            <a:avLst/>
          </a:prstGeom>
        </p:spPr>
        <p:txBody>
          <a:bodyPr wrap="square">
            <a:spAutoFit/>
          </a:bodyPr>
          <a:lstStyle/>
          <a:p>
            <a:pPr lvl="0"/>
            <a:r>
              <a:rPr lang="fr-FR" b="1" i="1" dirty="0" smtClean="0">
                <a:solidFill>
                  <a:srgbClr val="26B7D4"/>
                </a:solidFill>
              </a:rPr>
              <a:t>Développer un portail d’informations transversal construit sur une approche « utilisateurs »</a:t>
            </a:r>
            <a:endParaRPr lang="fr-FR" b="1" i="1" dirty="0">
              <a:solidFill>
                <a:srgbClr val="26B7D4"/>
              </a:solidFill>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b="15652"/>
          <a:stretch/>
        </p:blipFill>
        <p:spPr>
          <a:xfrm>
            <a:off x="8193360" y="1521213"/>
            <a:ext cx="1536665" cy="1296144"/>
          </a:xfrm>
          <a:prstGeom prst="rect">
            <a:avLst/>
          </a:prstGeom>
        </p:spPr>
      </p:pic>
      <p:sp>
        <p:nvSpPr>
          <p:cNvPr id="20" name="Rectangle 19"/>
          <p:cNvSpPr/>
          <p:nvPr/>
        </p:nvSpPr>
        <p:spPr>
          <a:xfrm>
            <a:off x="868219" y="1916832"/>
            <a:ext cx="7307156" cy="4247317"/>
          </a:xfrm>
          <a:prstGeom prst="rect">
            <a:avLst/>
          </a:prstGeom>
        </p:spPr>
        <p:txBody>
          <a:bodyPr wrap="square">
            <a:spAutoFit/>
          </a:bodyPr>
          <a:lstStyle/>
          <a:p>
            <a:pPr algn="just"/>
            <a:r>
              <a:rPr lang="fr-FR" sz="1800" dirty="0">
                <a:solidFill>
                  <a:srgbClr val="073763"/>
                </a:solidFill>
                <a:latin typeface="Carlito" panose="020F0502020204030204" pitchFamily="34" charset="0"/>
                <a:ea typeface="Roboto"/>
                <a:cs typeface="Carlito" panose="020F0502020204030204" pitchFamily="34" charset="0"/>
              </a:rPr>
              <a:t>Sur la base de la proposition n°7 du rapport Taquet-Serres </a:t>
            </a:r>
            <a:r>
              <a:rPr lang="fr-FR" sz="1800" dirty="0" smtClean="0">
                <a:solidFill>
                  <a:srgbClr val="073763"/>
                </a:solidFill>
                <a:latin typeface="Carlito" panose="020F0502020204030204" pitchFamily="34" charset="0"/>
                <a:ea typeface="Roboto"/>
                <a:cs typeface="Carlito" panose="020F0502020204030204" pitchFamily="34" charset="0"/>
              </a:rPr>
              <a:t>« </a:t>
            </a:r>
            <a:r>
              <a:rPr lang="fr-FR" sz="1800" i="1" dirty="0">
                <a:solidFill>
                  <a:srgbClr val="073763"/>
                </a:solidFill>
                <a:latin typeface="Carlito" panose="020F0502020204030204" pitchFamily="34" charset="0"/>
                <a:ea typeface="Roboto"/>
                <a:cs typeface="Carlito" panose="020F0502020204030204" pitchFamily="34" charset="0"/>
              </a:rPr>
              <a:t>mettre en place un portail national unique d’information et de services sur le handicap, orienté parcours usager</a:t>
            </a:r>
            <a:r>
              <a:rPr lang="fr-FR" sz="1800" dirty="0">
                <a:solidFill>
                  <a:srgbClr val="073763"/>
                </a:solidFill>
                <a:latin typeface="Carlito" panose="020F0502020204030204" pitchFamily="34" charset="0"/>
                <a:ea typeface="Roboto"/>
                <a:cs typeface="Carlito" panose="020F050202020403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a:t>
            </a:r>
          </a:p>
          <a:p>
            <a:pPr algn="just"/>
            <a:endParaRPr lang="fr-FR" sz="1800" dirty="0" smtClean="0">
              <a:solidFill>
                <a:srgbClr val="073763"/>
              </a:solidFill>
              <a:latin typeface="Carlito" panose="020F0502020204030204" pitchFamily="34" charset="0"/>
              <a:ea typeface="Roboto"/>
              <a:cs typeface="Carlito" panose="020F0502020204030204" pitchFamily="34" charset="0"/>
            </a:endParaRPr>
          </a:p>
          <a:p>
            <a:pPr algn="just"/>
            <a:r>
              <a:rPr lang="fr-FR" sz="1800" dirty="0" smtClean="0">
                <a:solidFill>
                  <a:srgbClr val="073763"/>
                </a:solidFill>
                <a:latin typeface="Carlito" panose="020F0502020204030204" pitchFamily="34" charset="0"/>
                <a:ea typeface="Roboto"/>
                <a:cs typeface="Carlito" panose="020F0502020204030204" pitchFamily="34" charset="0"/>
              </a:rPr>
              <a:t>Construit </a:t>
            </a:r>
            <a:r>
              <a:rPr lang="fr-FR" sz="1800" dirty="0">
                <a:solidFill>
                  <a:srgbClr val="073763"/>
                </a:solidFill>
                <a:latin typeface="Carlito" panose="020F0502020204030204" pitchFamily="34" charset="0"/>
                <a:ea typeface="Roboto"/>
                <a:cs typeface="Carlito" panose="020F0502020204030204" pitchFamily="34" charset="0"/>
              </a:rPr>
              <a:t>sur une approche « utilisateurs </a:t>
            </a:r>
            <a:r>
              <a:rPr lang="fr-FR" sz="1800" dirty="0" smtClean="0">
                <a:solidFill>
                  <a:srgbClr val="073763"/>
                </a:solidFill>
                <a:latin typeface="Carlito" panose="020F0502020204030204" pitchFamily="34" charset="0"/>
                <a:ea typeface="Roboto"/>
                <a:cs typeface="Carlito" panose="020F0502020204030204" pitchFamily="34" charset="0"/>
              </a:rPr>
              <a:t>», ce portail d’informations labellisée </a:t>
            </a:r>
            <a:r>
              <a:rPr lang="fr-FR" sz="1800" dirty="0">
                <a:solidFill>
                  <a:srgbClr val="073763"/>
                </a:solidFill>
                <a:latin typeface="Carlito" panose="020F0502020204030204" pitchFamily="34" charset="0"/>
                <a:ea typeface="Roboto"/>
                <a:cs typeface="Carlito" panose="020F0502020204030204" pitchFamily="34" charset="0"/>
              </a:rPr>
              <a:t>pourrait héberger des plateformes spécialisées de services centrées sur les moments de vie des </a:t>
            </a:r>
            <a:r>
              <a:rPr lang="fr-FR" sz="1800" dirty="0" smtClean="0">
                <a:solidFill>
                  <a:srgbClr val="073763"/>
                </a:solidFill>
                <a:latin typeface="Carlito" panose="020F0502020204030204" pitchFamily="34" charset="0"/>
                <a:ea typeface="Roboto"/>
                <a:cs typeface="Carlito" panose="020F0502020204030204" pitchFamily="34" charset="0"/>
              </a:rPr>
              <a:t>personnes dont celui de l’Emploi. </a:t>
            </a:r>
          </a:p>
          <a:p>
            <a:pPr algn="just"/>
            <a:endParaRPr lang="fr-FR" sz="1800" dirty="0" smtClean="0">
              <a:solidFill>
                <a:srgbClr val="073763"/>
              </a:solidFill>
              <a:latin typeface="Carlito" panose="020F0502020204030204" pitchFamily="34" charset="0"/>
              <a:ea typeface="Roboto"/>
              <a:cs typeface="Carlito" panose="020F0502020204030204" pitchFamily="34" charset="0"/>
            </a:endParaRPr>
          </a:p>
          <a:p>
            <a:pPr algn="just"/>
            <a:r>
              <a:rPr lang="fr-FR" sz="1800" dirty="0" smtClean="0">
                <a:solidFill>
                  <a:srgbClr val="073763"/>
                </a:solidFill>
                <a:latin typeface="Carlito" panose="020F0502020204030204" pitchFamily="34" charset="0"/>
                <a:ea typeface="Roboto"/>
                <a:cs typeface="Carlito" panose="020F0502020204030204" pitchFamily="34" charset="0"/>
              </a:rPr>
              <a:t>La plateforme « Emploi » </a:t>
            </a:r>
            <a:r>
              <a:rPr lang="fr-FR" sz="1800" dirty="0">
                <a:solidFill>
                  <a:srgbClr val="073763"/>
                </a:solidFill>
                <a:latin typeface="Carlito" panose="020F0502020204030204" pitchFamily="34" charset="0"/>
                <a:ea typeface="Roboto"/>
                <a:cs typeface="Carlito" panose="020F0502020204030204" pitchFamily="34" charset="0"/>
              </a:rPr>
              <a:t>regrouperait notamment des informations et services d’accompagnement pour les personnes handicapées et les employeurs, existants et à développer, tels que : annuaires, information légale, innovations technologiques, services d’autodiagnostic de compétences pour les personnes et des services d’autodiagnostic pour les environnements de travail,  des banques de CV, des simulateurs de droits ou de </a:t>
            </a:r>
            <a:r>
              <a:rPr lang="fr-FR" sz="1800" dirty="0" smtClean="0">
                <a:solidFill>
                  <a:srgbClr val="073763"/>
                </a:solidFill>
                <a:latin typeface="Carlito" panose="020F0502020204030204" pitchFamily="34" charset="0"/>
                <a:ea typeface="Roboto"/>
                <a:cs typeface="Carlito" panose="020F0502020204030204" pitchFamily="34" charset="0"/>
              </a:rPr>
              <a:t>parcours…</a:t>
            </a:r>
            <a:endParaRPr lang="fr-FR" sz="1800" dirty="0">
              <a:solidFill>
                <a:srgbClr val="073763"/>
              </a:solidFill>
              <a:latin typeface="Carlito" panose="020F0502020204030204" pitchFamily="34" charset="0"/>
              <a:ea typeface="Roboto"/>
              <a:cs typeface="Carlito" panose="020F0502020204030204" pitchFamily="34" charset="0"/>
            </a:endParaRPr>
          </a:p>
        </p:txBody>
      </p:sp>
    </p:spTree>
    <p:extLst>
      <p:ext uri="{BB962C8B-B14F-4D97-AF65-F5344CB8AC3E}">
        <p14:creationId xmlns:p14="http://schemas.microsoft.com/office/powerpoint/2010/main" val="3688047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9" name="Connecteur droit 18"/>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48544" y="980728"/>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48545" y="2148423"/>
            <a:ext cx="3240360" cy="400110"/>
          </a:xfrm>
          <a:prstGeom prst="rect">
            <a:avLst/>
          </a:prstGeom>
        </p:spPr>
        <p:txBody>
          <a:bodyPr wrap="square">
            <a:spAutoFit/>
          </a:bodyPr>
          <a:lstStyle/>
          <a:p>
            <a:pPr lvl="0"/>
            <a:r>
              <a:rPr lang="fr-FR" sz="2000" b="1" i="1" dirty="0" smtClean="0">
                <a:solidFill>
                  <a:srgbClr val="26B7D4"/>
                </a:solidFill>
              </a:rPr>
              <a:t>Le mode de travail :  </a:t>
            </a:r>
            <a:endParaRPr lang="fr-FR" sz="2000" b="1" i="1" dirty="0">
              <a:solidFill>
                <a:srgbClr val="26B7D4"/>
              </a:solidFill>
            </a:endParaRPr>
          </a:p>
        </p:txBody>
      </p:sp>
      <p:sp>
        <p:nvSpPr>
          <p:cNvPr id="4" name="AutoShape 2" descr="Teamwork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1254464" y="2608030"/>
            <a:ext cx="970719" cy="827222"/>
          </a:xfrm>
          <a:prstGeom prst="rect">
            <a:avLst/>
          </a:prstGeom>
        </p:spPr>
      </p:pic>
      <p:sp>
        <p:nvSpPr>
          <p:cNvPr id="29" name="Rectangle 28"/>
          <p:cNvSpPr/>
          <p:nvPr/>
        </p:nvSpPr>
        <p:spPr>
          <a:xfrm>
            <a:off x="2445661" y="2708920"/>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Chef de file en cours </a:t>
            </a:r>
            <a:endParaRPr lang="fr-FR" sz="2000" dirty="0" smtClean="0">
              <a:solidFill>
                <a:srgbClr val="073763"/>
              </a:solidFill>
              <a:latin typeface="Carlito" panose="020F0502020204030204" pitchFamily="34" charset="0"/>
              <a:ea typeface="Roboto"/>
              <a:cs typeface="Carlito" panose="020F0502020204030204" pitchFamily="34" charset="0"/>
              <a:sym typeface="Roboto"/>
            </a:endParaRP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15362"/>
          <a:stretch/>
        </p:blipFill>
        <p:spPr>
          <a:xfrm>
            <a:off x="1222375" y="3560040"/>
            <a:ext cx="1045189" cy="884623"/>
          </a:xfrm>
          <a:prstGeom prst="rect">
            <a:avLst/>
          </a:prstGeom>
        </p:spPr>
      </p:pic>
      <p:sp>
        <p:nvSpPr>
          <p:cNvPr id="30" name="Rectangle 29"/>
          <p:cNvSpPr/>
          <p:nvPr/>
        </p:nvSpPr>
        <p:spPr>
          <a:xfrm>
            <a:off x="2396345" y="3429000"/>
            <a:ext cx="6651096" cy="1323439"/>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Partenaires : </a:t>
            </a:r>
            <a:r>
              <a:rPr lang="fr-FR" sz="2000" dirty="0" smtClean="0">
                <a:solidFill>
                  <a:srgbClr val="073763"/>
                </a:solidFill>
                <a:latin typeface="Carlito" panose="020F0502020204030204" pitchFamily="34" charset="0"/>
                <a:ea typeface="Roboto"/>
                <a:cs typeface="Carlito" panose="020F0502020204030204" pitchFamily="34" charset="0"/>
                <a:sym typeface="Roboto"/>
              </a:rPr>
              <a:t>employeurs publics et privés, associations, Agefiph, FIPHFP, acteurs SPE + intérim, collectivités, branche professionnelle + OPCA, Rectorat, </a:t>
            </a:r>
            <a:r>
              <a:rPr lang="fr-FR" sz="2000" dirty="0">
                <a:solidFill>
                  <a:srgbClr val="073763"/>
                </a:solidFill>
                <a:latin typeface="Carlito" panose="020F0502020204030204" pitchFamily="34" charset="0"/>
                <a:ea typeface="Roboto"/>
                <a:cs typeface="Carlito" panose="020F0502020204030204" pitchFamily="34" charset="0"/>
                <a:sym typeface="Roboto"/>
              </a:rPr>
              <a:t>MDPH, commission Emploi du </a:t>
            </a:r>
            <a:r>
              <a:rPr lang="fr-FR" sz="2000" dirty="0" smtClean="0">
                <a:solidFill>
                  <a:srgbClr val="073763"/>
                </a:solidFill>
                <a:latin typeface="Carlito" panose="020F0502020204030204" pitchFamily="34" charset="0"/>
                <a:ea typeface="Roboto"/>
                <a:cs typeface="Carlito" panose="020F0502020204030204" pitchFamily="34" charset="0"/>
                <a:sym typeface="Roboto"/>
              </a:rPr>
              <a:t>CNCPH..</a:t>
            </a:r>
          </a:p>
        </p:txBody>
      </p:sp>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b="12898"/>
          <a:stretch/>
        </p:blipFill>
        <p:spPr>
          <a:xfrm>
            <a:off x="1306862" y="4762368"/>
            <a:ext cx="748797" cy="652213"/>
          </a:xfrm>
          <a:prstGeom prst="rect">
            <a:avLst/>
          </a:prstGeom>
        </p:spPr>
      </p:pic>
      <p:pic>
        <p:nvPicPr>
          <p:cNvPr id="31" name="Image 30"/>
          <p:cNvPicPr>
            <a:picLocks noChangeAspect="1"/>
          </p:cNvPicPr>
          <p:nvPr/>
        </p:nvPicPr>
        <p:blipFill rotWithShape="1">
          <a:blip r:embed="rId6">
            <a:extLst>
              <a:ext uri="{28A0092B-C50C-407E-A947-70E740481C1C}">
                <a14:useLocalDpi xmlns:a14="http://schemas.microsoft.com/office/drawing/2010/main" val="0"/>
              </a:ext>
            </a:extLst>
          </a:blip>
          <a:srcRect b="16956"/>
          <a:stretch/>
        </p:blipFill>
        <p:spPr>
          <a:xfrm>
            <a:off x="1306862" y="5645296"/>
            <a:ext cx="896015" cy="744082"/>
          </a:xfrm>
          <a:prstGeom prst="rect">
            <a:avLst/>
          </a:prstGeom>
        </p:spPr>
      </p:pic>
      <p:sp>
        <p:nvSpPr>
          <p:cNvPr id="32" name="Rectangle 31"/>
          <p:cNvSpPr/>
          <p:nvPr/>
        </p:nvSpPr>
        <p:spPr>
          <a:xfrm>
            <a:off x="2425520" y="4752439"/>
            <a:ext cx="6999986" cy="1015663"/>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Livrables : </a:t>
            </a:r>
            <a:r>
              <a:rPr lang="fr-FR" sz="2000" dirty="0" smtClean="0">
                <a:solidFill>
                  <a:srgbClr val="073763"/>
                </a:solidFill>
                <a:latin typeface="Carlito" panose="020F0502020204030204" pitchFamily="34" charset="0"/>
                <a:ea typeface="Roboto"/>
                <a:cs typeface="Carlito" panose="020F0502020204030204" pitchFamily="34" charset="0"/>
                <a:sym typeface="Roboto"/>
              </a:rPr>
              <a:t>expression des besoins, recensement des sites et données existantes, brique d’information + orientation pour 2019</a:t>
            </a:r>
          </a:p>
          <a:p>
            <a:pPr lvl="0" algn="just">
              <a:buClr>
                <a:srgbClr val="496391"/>
              </a:buClr>
              <a:buSzPct val="100000"/>
            </a:pPr>
            <a:r>
              <a:rPr lang="fr-FR" sz="2000" dirty="0" smtClean="0">
                <a:solidFill>
                  <a:srgbClr val="073763"/>
                </a:solidFill>
                <a:latin typeface="Carlito" panose="020F0502020204030204" pitchFamily="34" charset="0"/>
                <a:ea typeface="Roboto"/>
                <a:cs typeface="Carlito" panose="020F0502020204030204" pitchFamily="34" charset="0"/>
                <a:sym typeface="Roboto"/>
              </a:rPr>
              <a:t>Briques de services pour 2020</a:t>
            </a:r>
          </a:p>
        </p:txBody>
      </p:sp>
      <p:sp>
        <p:nvSpPr>
          <p:cNvPr id="33" name="Rectangle 32"/>
          <p:cNvSpPr/>
          <p:nvPr/>
        </p:nvSpPr>
        <p:spPr>
          <a:xfrm>
            <a:off x="2409668" y="5817282"/>
            <a:ext cx="5877205" cy="400110"/>
          </a:xfrm>
          <a:prstGeom prst="rect">
            <a:avLst/>
          </a:prstGeom>
        </p:spPr>
        <p:txBody>
          <a:bodyPr wrap="square">
            <a:spAutoFit/>
          </a:bodyPr>
          <a:lstStyle/>
          <a:p>
            <a:pPr lvl="0" algn="just">
              <a:buClr>
                <a:srgbClr val="496391"/>
              </a:buClr>
              <a:buSzPct val="100000"/>
            </a:pPr>
            <a:r>
              <a:rPr lang="fr-FR" sz="2000" b="1" dirty="0" smtClean="0">
                <a:solidFill>
                  <a:srgbClr val="073763"/>
                </a:solidFill>
                <a:latin typeface="Carlito" panose="020F0502020204030204" pitchFamily="34" charset="0"/>
                <a:ea typeface="Roboto"/>
                <a:cs typeface="Carlito" panose="020F0502020204030204" pitchFamily="34" charset="0"/>
                <a:sym typeface="Roboto"/>
              </a:rPr>
              <a:t>Calendrier : </a:t>
            </a:r>
            <a:r>
              <a:rPr lang="fr-FR" sz="2000" dirty="0" smtClean="0">
                <a:solidFill>
                  <a:srgbClr val="073763"/>
                </a:solidFill>
                <a:latin typeface="Carlito" panose="020F0502020204030204" pitchFamily="34" charset="0"/>
                <a:ea typeface="Roboto"/>
                <a:cs typeface="Carlito" panose="020F0502020204030204" pitchFamily="34" charset="0"/>
                <a:sym typeface="Roboto"/>
              </a:rPr>
              <a:t>fin 2020</a:t>
            </a:r>
          </a:p>
        </p:txBody>
      </p:sp>
      <p:sp>
        <p:nvSpPr>
          <p:cNvPr id="16" name="ZoneTexte 15">
            <a:extLst>
              <a:ext uri="{FF2B5EF4-FFF2-40B4-BE49-F238E27FC236}">
                <a16:creationId xmlns:a16="http://schemas.microsoft.com/office/drawing/2014/main" xmlns="" id="{21C5716A-3376-2541-9CC1-47D47332CFB1}"/>
              </a:ext>
            </a:extLst>
          </p:cNvPr>
          <p:cNvSpPr txBox="1"/>
          <p:nvPr/>
        </p:nvSpPr>
        <p:spPr>
          <a:xfrm>
            <a:off x="848545" y="396254"/>
            <a:ext cx="8856984" cy="499971"/>
          </a:xfrm>
          <a:prstGeom prst="rect">
            <a:avLst/>
          </a:prstGeom>
          <a:noFill/>
        </p:spPr>
        <p:txBody>
          <a:bodyPr wrap="square" lIns="68415" tIns="34208" rIns="68415" bIns="34208" rtlCol="0">
            <a:spAutoFit/>
          </a:bodyPr>
          <a:lstStyle/>
          <a:p>
            <a:r>
              <a:rPr lang="fr-FR" sz="2800" b="1" dirty="0">
                <a:solidFill>
                  <a:srgbClr val="061C6C"/>
                </a:solidFill>
                <a:latin typeface="Carlito" panose="020F0502020204030204" pitchFamily="34" charset="0"/>
                <a:cs typeface="Carlito" panose="020F0502020204030204" pitchFamily="34" charset="0"/>
              </a:rPr>
              <a:t> 5. Une « Plateforme d’information et de service »</a:t>
            </a:r>
          </a:p>
        </p:txBody>
      </p:sp>
      <p:grpSp>
        <p:nvGrpSpPr>
          <p:cNvPr id="15" name="Groupe 14">
            <a:extLst>
              <a:ext uri="{FF2B5EF4-FFF2-40B4-BE49-F238E27FC236}">
                <a16:creationId xmlns:a16="http://schemas.microsoft.com/office/drawing/2014/main" xmlns="" id="{4E63DFCF-E08D-D249-B09E-8685281F5017}"/>
              </a:ext>
            </a:extLst>
          </p:cNvPr>
          <p:cNvGrpSpPr/>
          <p:nvPr/>
        </p:nvGrpSpPr>
        <p:grpSpPr>
          <a:xfrm>
            <a:off x="2648740" y="1323293"/>
            <a:ext cx="6935292" cy="645652"/>
            <a:chOff x="3221432" y="1196753"/>
            <a:chExt cx="6484097" cy="742622"/>
          </a:xfrm>
        </p:grpSpPr>
        <p:sp>
          <p:nvSpPr>
            <p:cNvPr id="17" name="Rectangle 16"/>
            <p:cNvSpPr/>
            <p:nvPr/>
          </p:nvSpPr>
          <p:spPr>
            <a:xfrm>
              <a:off x="3538537" y="1196753"/>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Construction </a:t>
              </a:r>
              <a:r>
                <a:rPr lang="fr-FR" sz="14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de la brique « Emploi - Handicap» en </a:t>
              </a:r>
              <a:r>
                <a:rPr lang="fr-FR" sz="14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2019 </a:t>
              </a:r>
              <a:r>
                <a:rPr lang="fr-FR" sz="1400" b="1" dirty="0">
                  <a:solidFill>
                    <a:srgbClr val="061C6C"/>
                  </a:solidFill>
                  <a:latin typeface="Open Sans" panose="020B0606030504020204" pitchFamily="34" charset="0"/>
                  <a:ea typeface="Open Sans" panose="020B0606030504020204" pitchFamily="34" charset="0"/>
                  <a:cs typeface="Open Sans" panose="020B0606030504020204" pitchFamily="34" charset="0"/>
                </a:rPr>
                <a:t>pour une mise en service début </a:t>
              </a:r>
              <a:r>
                <a:rPr lang="fr-FR" sz="1400" b="1" dirty="0" smtClean="0">
                  <a:solidFill>
                    <a:srgbClr val="061C6C"/>
                  </a:solidFill>
                  <a:latin typeface="Open Sans" panose="020B0606030504020204" pitchFamily="34" charset="0"/>
                  <a:ea typeface="Open Sans" panose="020B0606030504020204" pitchFamily="34" charset="0"/>
                  <a:cs typeface="Open Sans" panose="020B0606030504020204" pitchFamily="34" charset="0"/>
                </a:rPr>
                <a:t>2020</a:t>
              </a:r>
              <a:endParaRPr lang="fr-FR" sz="1400" b="1" dirty="0">
                <a:solidFill>
                  <a:srgbClr val="061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riangle rectangle 17">
              <a:extLst>
                <a:ext uri="{FF2B5EF4-FFF2-40B4-BE49-F238E27FC236}">
                  <a16:creationId xmlns:a16="http://schemas.microsoft.com/office/drawing/2014/main" xmlns="" id="{37ECAEBF-0257-3E4B-AE54-33557D05561F}"/>
                </a:ext>
              </a:extLst>
            </p:cNvPr>
            <p:cNvSpPr/>
            <p:nvPr/>
          </p:nvSpPr>
          <p:spPr>
            <a:xfrm rot="13578573">
              <a:off x="3210164" y="1445166"/>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19"/>
          <p:cNvSpPr/>
          <p:nvPr/>
        </p:nvSpPr>
        <p:spPr>
          <a:xfrm>
            <a:off x="848545" y="1446066"/>
            <a:ext cx="1846098" cy="400110"/>
          </a:xfrm>
          <a:prstGeom prst="rect">
            <a:avLst/>
          </a:prstGeom>
        </p:spPr>
        <p:txBody>
          <a:bodyPr wrap="square">
            <a:spAutoFit/>
          </a:bodyPr>
          <a:lstStyle/>
          <a:p>
            <a:pPr lvl="0"/>
            <a:r>
              <a:rPr lang="fr-FR" sz="2000" b="1" i="1" dirty="0" smtClean="0">
                <a:solidFill>
                  <a:srgbClr val="26B7D4"/>
                </a:solidFill>
              </a:rPr>
              <a:t>Proposition :</a:t>
            </a:r>
            <a:endParaRPr lang="fr-FR" sz="2000" b="1" i="1" dirty="0">
              <a:solidFill>
                <a:srgbClr val="26B7D4"/>
              </a:solidFill>
            </a:endParaRPr>
          </a:p>
        </p:txBody>
      </p:sp>
    </p:spTree>
    <p:extLst>
      <p:ext uri="{BB962C8B-B14F-4D97-AF65-F5344CB8AC3E}">
        <p14:creationId xmlns:p14="http://schemas.microsoft.com/office/powerpoint/2010/main" val="3121746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70647"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Conclusion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5994" y="1632962"/>
            <a:ext cx="5877205" cy="4154984"/>
          </a:xfrm>
          <a:prstGeom prst="rect">
            <a:avLst/>
          </a:prstGeom>
        </p:spPr>
        <p:txBody>
          <a:bodyPr wrap="square">
            <a:spAutoFit/>
          </a:bodyPr>
          <a:lstStyle/>
          <a:p>
            <a:pPr marL="536331" lvl="0" indent="-536331">
              <a:buClr>
                <a:srgbClr val="496391"/>
              </a:buClr>
              <a:buSzPct val="100000"/>
              <a:buFont typeface="+mj-lt"/>
              <a:buAutoNum type="arabicPeriod"/>
            </a:pPr>
            <a:r>
              <a:rPr lang="fr-FR" sz="2400" dirty="0" smtClean="0">
                <a:solidFill>
                  <a:srgbClr val="073763"/>
                </a:solidFill>
                <a:latin typeface="Carlito" panose="020F0502020204030204" pitchFamily="34" charset="0"/>
                <a:ea typeface="Roboto"/>
                <a:cs typeface="Carlito" panose="020F0502020204030204" pitchFamily="34" charset="0"/>
                <a:sym typeface="Roboto"/>
              </a:rPr>
              <a:t>Une lettre de mission signée Sophie Cluzel pour les 5 chefs de file </a:t>
            </a:r>
          </a:p>
          <a:p>
            <a:pPr marL="536331" lvl="0" indent="-536331">
              <a:buClr>
                <a:srgbClr val="496391"/>
              </a:buClr>
              <a:buSzPct val="100000"/>
              <a:buFont typeface="+mj-lt"/>
              <a:buAutoNum type="arabicPeriod"/>
            </a:pPr>
            <a:endParaRPr lang="fr-FR" sz="2400" dirty="0">
              <a:solidFill>
                <a:srgbClr val="073763"/>
              </a:solidFill>
              <a:latin typeface="Carlito" panose="020F0502020204030204" pitchFamily="34" charset="0"/>
              <a:ea typeface="Roboto"/>
              <a:cs typeface="Carlito" panose="020F0502020204030204" pitchFamily="34" charset="0"/>
              <a:sym typeface="Roboto"/>
            </a:endParaRPr>
          </a:p>
          <a:p>
            <a:pPr marL="536331" lvl="0" indent="-536331">
              <a:buClr>
                <a:srgbClr val="496391"/>
              </a:buClr>
              <a:buSzPct val="100000"/>
              <a:buFont typeface="+mj-lt"/>
              <a:buAutoNum type="arabicPeriod"/>
            </a:pPr>
            <a:r>
              <a:rPr lang="fr-FR" sz="2400" dirty="0" smtClean="0">
                <a:solidFill>
                  <a:srgbClr val="073763"/>
                </a:solidFill>
                <a:latin typeface="Carlito" panose="020F0502020204030204" pitchFamily="34" charset="0"/>
                <a:ea typeface="Roboto"/>
                <a:cs typeface="Carlito" panose="020F0502020204030204" pitchFamily="34" charset="0"/>
                <a:sym typeface="Roboto"/>
              </a:rPr>
              <a:t>5 </a:t>
            </a:r>
            <a:r>
              <a:rPr lang="fr-FR" sz="2400" dirty="0" smtClean="0">
                <a:solidFill>
                  <a:srgbClr val="073763"/>
                </a:solidFill>
                <a:latin typeface="Carlito" panose="020F0502020204030204" pitchFamily="34" charset="0"/>
                <a:ea typeface="Roboto"/>
                <a:cs typeface="Carlito" panose="020F0502020204030204" pitchFamily="34" charset="0"/>
                <a:sym typeface="Roboto"/>
              </a:rPr>
              <a:t>lettres</a:t>
            </a:r>
            <a:r>
              <a:rPr lang="fr-FR" sz="2400" dirty="0" smtClean="0">
                <a:solidFill>
                  <a:srgbClr val="073763"/>
                </a:solidFill>
                <a:latin typeface="Carlito" panose="020F0502020204030204" pitchFamily="34" charset="0"/>
                <a:ea typeface="Roboto"/>
                <a:cs typeface="Carlito" panose="020F0502020204030204" pitchFamily="34" charset="0"/>
                <a:sym typeface="Roboto"/>
              </a:rPr>
              <a:t> </a:t>
            </a:r>
            <a:r>
              <a:rPr lang="fr-FR" sz="2400" dirty="0" smtClean="0">
                <a:solidFill>
                  <a:srgbClr val="073763"/>
                </a:solidFill>
                <a:latin typeface="Carlito" panose="020F0502020204030204" pitchFamily="34" charset="0"/>
                <a:ea typeface="Roboto"/>
                <a:cs typeface="Carlito" panose="020F0502020204030204" pitchFamily="34" charset="0"/>
                <a:sym typeface="Roboto"/>
              </a:rPr>
              <a:t>de cadrage avec objectifs, livrables, composition des groupes de travail, modalités de travail, </a:t>
            </a:r>
            <a:r>
              <a:rPr lang="fr-FR" sz="2400" dirty="0" err="1" smtClean="0">
                <a:solidFill>
                  <a:srgbClr val="073763"/>
                </a:solidFill>
                <a:latin typeface="Carlito" panose="020F0502020204030204" pitchFamily="34" charset="0"/>
                <a:ea typeface="Roboto"/>
                <a:cs typeface="Carlito" panose="020F0502020204030204" pitchFamily="34" charset="0"/>
                <a:sym typeface="Roboto"/>
              </a:rPr>
              <a:t>reporting</a:t>
            </a:r>
            <a:r>
              <a:rPr lang="fr-FR" sz="2400" dirty="0" smtClean="0">
                <a:solidFill>
                  <a:srgbClr val="073763"/>
                </a:solidFill>
                <a:latin typeface="Carlito" panose="020F0502020204030204" pitchFamily="34" charset="0"/>
                <a:ea typeface="Roboto"/>
                <a:cs typeface="Carlito" panose="020F0502020204030204" pitchFamily="34" charset="0"/>
                <a:sym typeface="Roboto"/>
              </a:rPr>
              <a:t> et calendrier pour début des travaux en </a:t>
            </a:r>
            <a:r>
              <a:rPr lang="fr-FR" sz="2400" dirty="0" smtClean="0">
                <a:solidFill>
                  <a:srgbClr val="073763"/>
                </a:solidFill>
                <a:latin typeface="Carlito" panose="020F0502020204030204" pitchFamily="34" charset="0"/>
                <a:ea typeface="Roboto"/>
                <a:cs typeface="Carlito" panose="020F0502020204030204" pitchFamily="34" charset="0"/>
                <a:sym typeface="Roboto"/>
              </a:rPr>
              <a:t>janvier. </a:t>
            </a:r>
          </a:p>
          <a:p>
            <a:pPr marL="536331" lvl="0" indent="-536331">
              <a:buClr>
                <a:srgbClr val="496391"/>
              </a:buClr>
              <a:buSzPct val="100000"/>
              <a:buFont typeface="+mj-lt"/>
              <a:buAutoNum type="arabicPeriod"/>
            </a:pPr>
            <a:endParaRPr lang="fr-FR" sz="2400" dirty="0">
              <a:solidFill>
                <a:srgbClr val="073763"/>
              </a:solidFill>
              <a:latin typeface="Carlito" panose="020F0502020204030204" pitchFamily="34" charset="0"/>
              <a:ea typeface="Roboto"/>
              <a:cs typeface="Carlito" panose="020F0502020204030204" pitchFamily="34" charset="0"/>
              <a:sym typeface="Roboto"/>
            </a:endParaRPr>
          </a:p>
          <a:p>
            <a:pPr marL="536331" lvl="0" indent="-536331">
              <a:buClr>
                <a:srgbClr val="496391"/>
              </a:buClr>
              <a:buSzPct val="100000"/>
              <a:buFont typeface="+mj-lt"/>
              <a:buAutoNum type="arabicPeriod"/>
            </a:pPr>
            <a:r>
              <a:rPr lang="fr-FR" sz="2400" dirty="0" smtClean="0">
                <a:solidFill>
                  <a:srgbClr val="073763"/>
                </a:solidFill>
                <a:latin typeface="Carlito" panose="020F0502020204030204" pitchFamily="34" charset="0"/>
                <a:ea typeface="Roboto"/>
                <a:cs typeface="Carlito" panose="020F0502020204030204" pitchFamily="34" charset="0"/>
                <a:sym typeface="Roboto"/>
              </a:rPr>
              <a:t>Prochain COPIL en mars pour point d’étape</a:t>
            </a:r>
            <a:endParaRPr lang="fr-FR" sz="2400" dirty="0">
              <a:solidFill>
                <a:srgbClr val="073763"/>
              </a:solidFill>
              <a:latin typeface="Carlito" panose="020F0502020204030204" pitchFamily="34" charset="0"/>
              <a:ea typeface="Roboto"/>
              <a:cs typeface="Carlito" panose="020F0502020204030204" pitchFamily="34" charset="0"/>
              <a:sym typeface="Roboto"/>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16956"/>
          <a:stretch/>
        </p:blipFill>
        <p:spPr>
          <a:xfrm>
            <a:off x="7385589" y="1452086"/>
            <a:ext cx="2348880" cy="1950592"/>
          </a:xfrm>
          <a:prstGeom prst="rect">
            <a:avLst/>
          </a:prstGeom>
        </p:spPr>
      </p:pic>
    </p:spTree>
    <p:extLst>
      <p:ext uri="{BB962C8B-B14F-4D97-AF65-F5344CB8AC3E}">
        <p14:creationId xmlns:p14="http://schemas.microsoft.com/office/powerpoint/2010/main" val="903020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88504" y="4005064"/>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8504" y="1340768"/>
            <a:ext cx="6897085" cy="2769989"/>
          </a:xfrm>
          <a:prstGeom prst="rect">
            <a:avLst/>
          </a:prstGeom>
        </p:spPr>
        <p:txBody>
          <a:bodyPr wrap="square">
            <a:spAutoFit/>
          </a:bodyPr>
          <a:lstStyle/>
          <a:p>
            <a:pPr marL="536331" lvl="0" indent="-536331">
              <a:buClr>
                <a:srgbClr val="496391"/>
              </a:buClr>
              <a:buSzPct val="100000"/>
              <a:buFont typeface="+mj-lt"/>
              <a:buAutoNum type="arabicPeriod"/>
            </a:pPr>
            <a:r>
              <a:rPr lang="fr-FR" sz="3000" b="1" dirty="0">
                <a:solidFill>
                  <a:srgbClr val="073763"/>
                </a:solidFill>
                <a:latin typeface="Carlito" panose="020F0502020204030204" pitchFamily="34" charset="0"/>
                <a:ea typeface="Roboto"/>
                <a:cs typeface="Carlito" panose="020F0502020204030204" pitchFamily="34" charset="0"/>
                <a:sym typeface="Roboto"/>
              </a:rPr>
              <a:t>Point d’étape sur la rédaction des décrets d’application de la Loi « Avenir Pro » et calendrier de concertation </a:t>
            </a:r>
          </a:p>
          <a:p>
            <a:pPr marL="536331" lvl="0" indent="-536331">
              <a:buClr>
                <a:srgbClr val="496391"/>
              </a:buClr>
              <a:buSzPct val="100000"/>
              <a:buFont typeface="+mj-lt"/>
              <a:buAutoNum type="arabicPeriod"/>
            </a:pPr>
            <a:endParaRPr lang="fr-FR" sz="3000" b="1" dirty="0" smtClean="0">
              <a:solidFill>
                <a:srgbClr val="073763"/>
              </a:solidFill>
              <a:latin typeface="Carlito" panose="020F0502020204030204" pitchFamily="34" charset="0"/>
              <a:ea typeface="Roboto"/>
              <a:cs typeface="Carlito" panose="020F0502020204030204" pitchFamily="34" charset="0"/>
              <a:sym typeface="Roboto"/>
            </a:endParaRPr>
          </a:p>
          <a:p>
            <a:pPr lvl="0">
              <a:buClr>
                <a:srgbClr val="496391"/>
              </a:buClr>
              <a:buSzPct val="100000"/>
            </a:pPr>
            <a:r>
              <a:rPr lang="fr-FR" sz="3000" b="1" dirty="0" smtClean="0">
                <a:solidFill>
                  <a:srgbClr val="073763"/>
                </a:solidFill>
                <a:latin typeface="Carlito" panose="020F0502020204030204" pitchFamily="34" charset="0"/>
                <a:ea typeface="Roboto"/>
                <a:cs typeface="Carlito" panose="020F0502020204030204" pitchFamily="34" charset="0"/>
                <a:sym typeface="Roboto"/>
              </a:rPr>
              <a:t>Par la </a:t>
            </a:r>
            <a:r>
              <a:rPr lang="fr-FR" sz="3000" b="1" dirty="0" smtClean="0">
                <a:solidFill>
                  <a:srgbClr val="073763"/>
                </a:solidFill>
                <a:latin typeface="Carlito" panose="020F0502020204030204" pitchFamily="34" charset="0"/>
                <a:ea typeface="Roboto"/>
                <a:cs typeface="Carlito" panose="020F0502020204030204" pitchFamily="34" charset="0"/>
                <a:sym typeface="Roboto"/>
              </a:rPr>
              <a:t>DGEFP et la DGAFP</a:t>
            </a:r>
            <a:endParaRPr lang="fr-FR" sz="3000" b="1" dirty="0" smtClean="0">
              <a:solidFill>
                <a:srgbClr val="073763"/>
              </a:solidFill>
              <a:latin typeface="Carlito" panose="020F0502020204030204" pitchFamily="34" charset="0"/>
              <a:ea typeface="Roboto"/>
              <a:cs typeface="Carlito" panose="020F0502020204030204" pitchFamily="34" charset="0"/>
              <a:sym typeface="Roboto"/>
            </a:endParaRPr>
          </a:p>
          <a:p>
            <a:pPr lvl="0">
              <a:buClr>
                <a:srgbClr val="496391"/>
              </a:buClr>
              <a:buSzPct val="100000"/>
            </a:pPr>
            <a:endParaRPr lang="fr-FR" sz="2400" dirty="0">
              <a:solidFill>
                <a:srgbClr val="073763"/>
              </a:solidFill>
              <a:latin typeface="Carlito" panose="020F0502020204030204" pitchFamily="34" charset="0"/>
              <a:ea typeface="Roboto"/>
              <a:cs typeface="Carlito" panose="020F0502020204030204" pitchFamily="34" charset="0"/>
              <a:sym typeface="Roboto"/>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16956"/>
          <a:stretch/>
        </p:blipFill>
        <p:spPr>
          <a:xfrm>
            <a:off x="7385589" y="1452086"/>
            <a:ext cx="2348880" cy="1950592"/>
          </a:xfrm>
          <a:prstGeom prst="rect">
            <a:avLst/>
          </a:prstGeom>
        </p:spPr>
      </p:pic>
    </p:spTree>
    <p:extLst>
      <p:ext uri="{BB962C8B-B14F-4D97-AF65-F5344CB8AC3E}">
        <p14:creationId xmlns:p14="http://schemas.microsoft.com/office/powerpoint/2010/main" val="135403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5096" y="1840711"/>
            <a:ext cx="8518384" cy="3447098"/>
          </a:xfrm>
          <a:prstGeom prst="rect">
            <a:avLst/>
          </a:prstGeom>
          <a:noFill/>
        </p:spPr>
        <p:txBody>
          <a:bodyPr wrap="square" rtlCol="0">
            <a:spAutoFit/>
          </a:bodyPr>
          <a:lstStyle/>
          <a:p>
            <a:pPr algn="just">
              <a:buClr>
                <a:srgbClr val="496391"/>
              </a:buClr>
              <a:buSzPct val="100000"/>
            </a:pPr>
            <a:r>
              <a:rPr lang="fr-FR" sz="2000" b="1" dirty="0">
                <a:solidFill>
                  <a:srgbClr val="073763"/>
                </a:solidFill>
                <a:latin typeface="Carlito" panose="020F0502020204030204" pitchFamily="34" charset="0"/>
                <a:ea typeface="Roboto"/>
                <a:cs typeface="Carlito" panose="020F0502020204030204" pitchFamily="34" charset="0"/>
              </a:rPr>
              <a:t>Décrets d’application applicables au </a:t>
            </a:r>
            <a:r>
              <a:rPr lang="fr-FR" sz="2000" b="1" u="sng" dirty="0">
                <a:solidFill>
                  <a:srgbClr val="073763"/>
                </a:solidFill>
                <a:latin typeface="Carlito" panose="020F0502020204030204" pitchFamily="34" charset="0"/>
                <a:ea typeface="Roboto"/>
                <a:cs typeface="Carlito" panose="020F0502020204030204" pitchFamily="34" charset="0"/>
              </a:rPr>
              <a:t>secteur public</a:t>
            </a:r>
          </a:p>
          <a:p>
            <a:pPr algn="just">
              <a:buClr>
                <a:srgbClr val="496391"/>
              </a:buClr>
              <a:buSzPct val="100000"/>
            </a:pPr>
            <a:endParaRPr lang="fr-FR" sz="1800" dirty="0">
              <a:solidFill>
                <a:schemeClr val="tx1"/>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en Conseil d’Etat modifiant le décret n° 2006-501 s’agissant des modalités de déclaration de l’obligation d’emploi, des modalités de déductions des dépenses; des modalités de la contribution due au titre de l’obligation d’emploi</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en Conseil d’Etat relatif au télétravail pour les agents en situation de handicap (modification du décret existant) </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simple relatif à la valorisation des agents en situation de handicap les plus âgés</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en Conseil d’Etat relatif au plafond de la déduction AVS prévue par l’article 98 de loi n° 2005-102 du 11 février 2005 pour l'égalité des droits et des chances, la participation et la citoyenneté des personnes </a:t>
            </a:r>
            <a:r>
              <a:rPr lang="fr-FR" sz="1800" dirty="0" smtClean="0">
                <a:solidFill>
                  <a:srgbClr val="073763"/>
                </a:solidFill>
                <a:latin typeface="Carlito" panose="020F0502020204030204" pitchFamily="34" charset="0"/>
                <a:ea typeface="Roboto"/>
                <a:cs typeface="Carlito" panose="020F0502020204030204" pitchFamily="34" charset="0"/>
              </a:rPr>
              <a:t>handicapées</a:t>
            </a:r>
            <a:endParaRPr lang="fr-FR" sz="1800" dirty="0">
              <a:solidFill>
                <a:srgbClr val="FF0000"/>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Les modalités de prise en compte dans le calcul des BOETH des stagiaires, des </a:t>
            </a:r>
            <a:r>
              <a:rPr lang="fr-FR" sz="1800" dirty="0">
                <a:solidFill>
                  <a:srgbClr val="073763"/>
                </a:solidFill>
                <a:latin typeface="Carlito" panose="020F0502020204030204" pitchFamily="34" charset="0"/>
                <a:ea typeface="Roboto"/>
                <a:cs typeface="Carlito" panose="020F0502020204030204" pitchFamily="34" charset="0"/>
              </a:rPr>
              <a:t>PMSMP</a:t>
            </a: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a16="http://schemas.microsoft.com/office/drawing/2014/main" xmlns="" id="{4E63DFCF-E08D-D249-B09E-8685281F5017}"/>
              </a:ext>
            </a:extLst>
          </p:cNvPr>
          <p:cNvGrpSpPr/>
          <p:nvPr/>
        </p:nvGrpSpPr>
        <p:grpSpPr>
          <a:xfrm>
            <a:off x="272480" y="5287809"/>
            <a:ext cx="9145016" cy="907753"/>
            <a:chOff x="3393901" y="388867"/>
            <a:chExt cx="6633521" cy="1292554"/>
          </a:xfrm>
        </p:grpSpPr>
        <p:sp>
          <p:nvSpPr>
            <p:cNvPr id="11" name="Rectangle 10"/>
            <p:cNvSpPr/>
            <p:nvPr/>
          </p:nvSpPr>
          <p:spPr>
            <a:xfrm>
              <a:off x="3860430" y="388867"/>
              <a:ext cx="6166992" cy="1292554"/>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800" dirty="0">
                  <a:solidFill>
                    <a:srgbClr val="073763"/>
                  </a:solidFill>
                  <a:latin typeface="Carlito" panose="020F0502020204030204" pitchFamily="34" charset="0"/>
                  <a:ea typeface="Roboto"/>
                  <a:cs typeface="Carlito" panose="020F0502020204030204" pitchFamily="34" charset="0"/>
                </a:rPr>
                <a:t>Les décrets relatifs au secteur public seront concertés dans le cadre des instances de concertation spécifiques à la fonction publique.</a:t>
              </a:r>
            </a:p>
          </p:txBody>
        </p:sp>
        <p:sp>
          <p:nvSpPr>
            <p:cNvPr id="12" name="Triangle rectangle 11">
              <a:extLst>
                <a:ext uri="{FF2B5EF4-FFF2-40B4-BE49-F238E27FC236}">
                  <a16:creationId xmlns:a16="http://schemas.microsoft.com/office/drawing/2014/main" xmlns=""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61979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5096" y="1840711"/>
            <a:ext cx="8518384" cy="3170099"/>
          </a:xfrm>
          <a:prstGeom prst="rect">
            <a:avLst/>
          </a:prstGeom>
          <a:noFill/>
        </p:spPr>
        <p:txBody>
          <a:bodyPr wrap="square" rtlCol="0">
            <a:spAutoFit/>
          </a:bodyPr>
          <a:lstStyle/>
          <a:p>
            <a:pPr algn="just">
              <a:buClr>
                <a:srgbClr val="496391"/>
              </a:buClr>
              <a:buSzPct val="100000"/>
            </a:pPr>
            <a:r>
              <a:rPr lang="fr-FR" sz="2000" b="1" dirty="0">
                <a:solidFill>
                  <a:srgbClr val="073763"/>
                </a:solidFill>
                <a:latin typeface="Carlito" panose="020F0502020204030204" pitchFamily="34" charset="0"/>
                <a:ea typeface="Roboto"/>
                <a:cs typeface="Carlito" panose="020F0502020204030204" pitchFamily="34" charset="0"/>
              </a:rPr>
              <a:t>5 décrets </a:t>
            </a:r>
            <a:r>
              <a:rPr lang="fr-FR" sz="2000" b="1" dirty="0" smtClean="0">
                <a:solidFill>
                  <a:srgbClr val="073763"/>
                </a:solidFill>
                <a:latin typeface="Carlito" panose="020F0502020204030204" pitchFamily="34" charset="0"/>
                <a:ea typeface="Roboto"/>
                <a:cs typeface="Carlito" panose="020F0502020204030204" pitchFamily="34" charset="0"/>
              </a:rPr>
              <a:t>d’application dans le </a:t>
            </a:r>
            <a:r>
              <a:rPr lang="fr-FR" sz="2000" b="1" u="sng" dirty="0" smtClean="0">
                <a:solidFill>
                  <a:srgbClr val="073763"/>
                </a:solidFill>
                <a:latin typeface="Carlito" panose="020F0502020204030204" pitchFamily="34" charset="0"/>
                <a:ea typeface="Roboto"/>
                <a:cs typeface="Carlito" panose="020F0502020204030204" pitchFamily="34" charset="0"/>
              </a:rPr>
              <a:t>secteur privé</a:t>
            </a:r>
            <a:endParaRPr lang="fr-FR" sz="2000" b="1" u="sng" dirty="0">
              <a:solidFill>
                <a:srgbClr val="073763"/>
              </a:solidFill>
              <a:latin typeface="Carlito" panose="020F0502020204030204" pitchFamily="34" charset="0"/>
              <a:ea typeface="Roboto"/>
              <a:cs typeface="Carlito" panose="020F0502020204030204" pitchFamily="34" charset="0"/>
            </a:endParaRPr>
          </a:p>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simple relatif aux modalités de déclaration de l’obligation d’emploi</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simple relatif à la contribution due au titre de l’obligation d’emploi</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Décret </a:t>
            </a:r>
            <a:r>
              <a:rPr lang="fr-FR" sz="1800" dirty="0">
                <a:solidFill>
                  <a:srgbClr val="073763"/>
                </a:solidFill>
                <a:latin typeface="Carlito" panose="020F0502020204030204" pitchFamily="34" charset="0"/>
                <a:ea typeface="Roboto"/>
                <a:cs typeface="Carlito" panose="020F0502020204030204" pitchFamily="34" charset="0"/>
              </a:rPr>
              <a:t>en Conseil d’Etat relatif aux accords agréés pour l’emploi des personnes </a:t>
            </a:r>
            <a:r>
              <a:rPr lang="fr-FR" sz="1800" dirty="0" smtClean="0">
                <a:solidFill>
                  <a:srgbClr val="073763"/>
                </a:solidFill>
                <a:latin typeface="Carlito" panose="020F0502020204030204" pitchFamily="34" charset="0"/>
                <a:ea typeface="Roboto"/>
                <a:cs typeface="Carlito" panose="020F0502020204030204" pitchFamily="34" charset="0"/>
              </a:rPr>
              <a:t>handicapées</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Décret en Conseil d’Etat relatif à la répartition des missions en matière de contrôle, de contentieux et de partage d’informations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Décret </a:t>
            </a:r>
            <a:r>
              <a:rPr lang="fr-FR" sz="1800" dirty="0">
                <a:solidFill>
                  <a:srgbClr val="073763"/>
                </a:solidFill>
                <a:latin typeface="Carlito" panose="020F0502020204030204" pitchFamily="34" charset="0"/>
                <a:ea typeface="Roboto"/>
                <a:cs typeface="Carlito" panose="020F0502020204030204" pitchFamily="34" charset="0"/>
              </a:rPr>
              <a:t>simple relatif aux emplois exigeant des conditions d’aptitude </a:t>
            </a:r>
            <a:r>
              <a:rPr lang="fr-FR" sz="1800" dirty="0" smtClean="0">
                <a:solidFill>
                  <a:srgbClr val="073763"/>
                </a:solidFill>
                <a:latin typeface="Carlito" panose="020F0502020204030204" pitchFamily="34" charset="0"/>
                <a:ea typeface="Roboto"/>
                <a:cs typeface="Carlito" panose="020F0502020204030204" pitchFamily="34" charset="0"/>
              </a:rPr>
              <a:t>particulières (ECAP). </a:t>
            </a:r>
            <a:endParaRPr lang="fr-FR" sz="1500" dirty="0" smtClean="0">
              <a:solidFill>
                <a:srgbClr val="073763"/>
              </a:solidFill>
              <a:latin typeface="Carlito" panose="020F0502020204030204" pitchFamily="34" charset="0"/>
              <a:ea typeface="Roboto"/>
              <a:cs typeface="Carlito" panose="020F0502020204030204" pitchFamily="34" charset="0"/>
            </a:endParaRPr>
          </a:p>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04217" y="5494598"/>
            <a:ext cx="9016998" cy="645653"/>
            <a:chOff x="3489459" y="839429"/>
            <a:chExt cx="6540661" cy="742622"/>
          </a:xfrm>
        </p:grpSpPr>
        <p:sp>
          <p:nvSpPr>
            <p:cNvPr id="11" name="Rectangle 10"/>
            <p:cNvSpPr/>
            <p:nvPr/>
          </p:nvSpPr>
          <p:spPr>
            <a:xfrm>
              <a:off x="3863128" y="83942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a:solidFill>
                    <a:srgbClr val="073763"/>
                  </a:solidFill>
                  <a:latin typeface="Carlito" panose="020F0502020204030204" pitchFamily="34" charset="0"/>
                  <a:ea typeface="Roboto"/>
                  <a:cs typeface="Carlito" panose="020F0502020204030204" pitchFamily="34" charset="0"/>
                </a:rPr>
                <a:t>A articuler avec les décrets de mise en </a:t>
              </a:r>
              <a:r>
                <a:rPr lang="fr-FR" sz="1800" dirty="0" smtClean="0">
                  <a:solidFill>
                    <a:srgbClr val="073763"/>
                  </a:solidFill>
                  <a:latin typeface="Carlito" panose="020F0502020204030204" pitchFamily="34" charset="0"/>
                  <a:ea typeface="Roboto"/>
                  <a:cs typeface="Carlito" panose="020F0502020204030204" pitchFamily="34" charset="0"/>
                </a:rPr>
                <a:t>œuvre </a:t>
              </a:r>
              <a:r>
                <a:rPr lang="fr-FR" sz="1800" dirty="0">
                  <a:solidFill>
                    <a:srgbClr val="073763"/>
                  </a:solidFill>
                  <a:latin typeface="Carlito" panose="020F0502020204030204" pitchFamily="34" charset="0"/>
                  <a:ea typeface="Roboto"/>
                  <a:cs typeface="Carlito" panose="020F0502020204030204" pitchFamily="34" charset="0"/>
                </a:rPr>
                <a:t>de la loi PACTE concernant les modalités de décompte des effectifs</a:t>
              </a: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478191" y="1096003"/>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76583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017844" y="2492896"/>
            <a:ext cx="8518384" cy="3416320"/>
          </a:xfrm>
          <a:prstGeom prst="rect">
            <a:avLst/>
          </a:prstGeom>
          <a:noFill/>
        </p:spPr>
        <p:txBody>
          <a:bodyPr wrap="square" rtlCol="0">
            <a:spAutoFit/>
          </a:bodyPr>
          <a:lstStyle/>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des effectifs d’assujettissement</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du nombre de BOETH devant être employés</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des effectifs BOETH effectivement employés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Informations communiquées à l’employeur par les organismes de sécurité sociale, les ETT et les GE (TH mis à disposition), les EA, les ESAT et les travailleurs indépendants handicapés (contrats de sous-traitance)</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Informations déclarées par l’employeur dans le cadre de la DOETH</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Information du comité social et économique de l’entreprise</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Détermination d’un plafond pour l’accueil de stagiaires et de bénéficiaires de PMSMP handicapés</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Mesures transitoires</a:t>
            </a: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41780" y="1517884"/>
            <a:ext cx="9145016" cy="645653"/>
            <a:chOff x="3393901" y="537919"/>
            <a:chExt cx="6633521" cy="742622"/>
          </a:xfrm>
        </p:grpSpPr>
        <p:sp>
          <p:nvSpPr>
            <p:cNvPr id="11" name="Rectangle 10"/>
            <p:cNvSpPr/>
            <p:nvPr/>
          </p:nvSpPr>
          <p:spPr>
            <a:xfrm>
              <a:off x="3860430" y="53791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Décret relatif aux modalités de déclaration de l’obligation d’emploi</a:t>
              </a:r>
              <a:endParaRPr lang="fr-FR" sz="1800" dirty="0">
                <a:solidFill>
                  <a:srgbClr val="073763"/>
                </a:solidFill>
                <a:latin typeface="Carlito" panose="020F0502020204030204" pitchFamily="34" charset="0"/>
                <a:ea typeface="Roboto"/>
                <a:cs typeface="Carlito" panose="020F0502020204030204" pitchFamily="34" charset="0"/>
              </a:endParaRP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56863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017844" y="2492896"/>
            <a:ext cx="8518384" cy="2862322"/>
          </a:xfrm>
          <a:prstGeom prst="rect">
            <a:avLst/>
          </a:prstGeom>
          <a:noFill/>
        </p:spPr>
        <p:txBody>
          <a:bodyPr wrap="square" rtlCol="0">
            <a:spAutoFit/>
          </a:bodyPr>
          <a:lstStyle/>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de la contribution annuelle</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Barème de la contribution fixé selon la taille de l’entreprise</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Sur-contribution pour les entreprises n’employant pas de BOETH et n’ayant pas recours à des contrats de sous-traitance pendant une période supérieure à 3 ans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de la déduction liée aux achats de biens et services auprès des EA, ESAT et travailleurs indépendants handicapés (sous-traitance)</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Liste et modalités de calcul de la déduction liée aux dépenses déductibles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de calcul transitoires de la contribution sur la période allant du 1</a:t>
            </a:r>
            <a:r>
              <a:rPr lang="fr-FR" sz="1800" baseline="30000" dirty="0" smtClean="0">
                <a:solidFill>
                  <a:srgbClr val="073763"/>
                </a:solidFill>
                <a:latin typeface="Carlito" panose="020F0502020204030204" pitchFamily="34" charset="0"/>
                <a:ea typeface="Roboto"/>
                <a:cs typeface="Carlito" panose="020F0502020204030204" pitchFamily="34" charset="0"/>
              </a:rPr>
              <a:t>er</a:t>
            </a:r>
            <a:r>
              <a:rPr lang="fr-FR" sz="1800" dirty="0" smtClean="0">
                <a:solidFill>
                  <a:srgbClr val="073763"/>
                </a:solidFill>
                <a:latin typeface="Carlito" panose="020F0502020204030204" pitchFamily="34" charset="0"/>
                <a:ea typeface="Roboto"/>
                <a:cs typeface="Carlito" panose="020F0502020204030204" pitchFamily="34" charset="0"/>
              </a:rPr>
              <a:t> janvier 2020 au 31 décembre 2024</a:t>
            </a: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41780" y="1517884"/>
            <a:ext cx="9145016" cy="645653"/>
            <a:chOff x="3393901" y="537919"/>
            <a:chExt cx="6633521" cy="742622"/>
          </a:xfrm>
        </p:grpSpPr>
        <p:sp>
          <p:nvSpPr>
            <p:cNvPr id="11" name="Rectangle 10"/>
            <p:cNvSpPr/>
            <p:nvPr/>
          </p:nvSpPr>
          <p:spPr>
            <a:xfrm>
              <a:off x="3860430" y="53791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Décret relatif à la contribution due au titre de l’obligation d’emploi</a:t>
              </a:r>
              <a:endParaRPr lang="fr-FR" sz="1800" dirty="0">
                <a:solidFill>
                  <a:srgbClr val="073763"/>
                </a:solidFill>
                <a:latin typeface="Carlito" panose="020F0502020204030204" pitchFamily="34" charset="0"/>
                <a:ea typeface="Roboto"/>
                <a:cs typeface="Carlito" panose="020F0502020204030204" pitchFamily="34" charset="0"/>
              </a:endParaRP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657303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Shape 70"/>
          <p:cNvSpPr txBox="1">
            <a:spLocks noGrp="1"/>
          </p:cNvSpPr>
          <p:nvPr>
            <p:ph type="title" idx="4294967295"/>
          </p:nvPr>
        </p:nvSpPr>
        <p:spPr>
          <a:xfrm>
            <a:off x="29344" y="0"/>
            <a:ext cx="2039700" cy="1143200"/>
          </a:xfrm>
          <a:prstGeom prst="rect">
            <a:avLst/>
          </a:prstGeom>
        </p:spPr>
        <p:txBody>
          <a:bodyPr wrap="square" lIns="107248" tIns="107248" rIns="107248" bIns="107248" anchor="t" anchorCtr="0">
            <a:noAutofit/>
          </a:bodyPr>
          <a:lstStyle/>
          <a:p>
            <a:r>
              <a:rPr lang="en" sz="2300" dirty="0"/>
              <a:t>INTRODUCTION</a:t>
            </a:r>
          </a:p>
        </p:txBody>
      </p:sp>
      <p:sp>
        <p:nvSpPr>
          <p:cNvPr id="4" name="ZoneTexte 3"/>
          <p:cNvSpPr txBox="1"/>
          <p:nvPr/>
        </p:nvSpPr>
        <p:spPr>
          <a:xfrm>
            <a:off x="755096" y="351086"/>
            <a:ext cx="8265368" cy="600756"/>
          </a:xfrm>
          <a:prstGeom prst="rect">
            <a:avLst/>
          </a:prstGeom>
          <a:noFill/>
        </p:spPr>
        <p:txBody>
          <a:bodyPr wrap="square" lIns="107266" tIns="53633" rIns="107266" bIns="53633" rtlCol="0">
            <a:spAutoFit/>
          </a:bodyPr>
          <a:lstStyle/>
          <a:p>
            <a:r>
              <a:rPr lang="fr-FR" sz="3200" b="1" dirty="0" smtClean="0">
                <a:solidFill>
                  <a:srgbClr val="061C6C"/>
                </a:solidFill>
              </a:rPr>
              <a:t>Décrets d’application</a:t>
            </a:r>
            <a:endParaRPr lang="fr-FR" sz="3200" b="1" dirty="0">
              <a:solidFill>
                <a:srgbClr val="061C6C"/>
              </a:solidFill>
            </a:endParaRPr>
          </a:p>
        </p:txBody>
      </p:sp>
      <p:sp>
        <p:nvSpPr>
          <p:cNvPr id="52" name="ZoneTexte 51"/>
          <p:cNvSpPr txBox="1"/>
          <p:nvPr/>
        </p:nvSpPr>
        <p:spPr>
          <a:xfrm>
            <a:off x="7425160" y="3171845"/>
            <a:ext cx="2269738" cy="230833"/>
          </a:xfrm>
          <a:prstGeom prst="rect">
            <a:avLst/>
          </a:prstGeom>
          <a:noFill/>
        </p:spPr>
        <p:txBody>
          <a:bodyPr wrap="square" rtlCol="0">
            <a:spAutoFit/>
          </a:bodyPr>
          <a:lstStyle/>
          <a:p>
            <a:pPr marL="256558" indent="-256558">
              <a:buClr>
                <a:srgbClr val="C00000"/>
              </a:buClr>
              <a:buFont typeface="Arial" panose="020B0604020202020204" pitchFamily="34" charset="0"/>
              <a:buChar char="•"/>
            </a:pPr>
            <a:endParaRPr lang="fr-FR" sz="900" dirty="0">
              <a:solidFill>
                <a:srgbClr val="061C6C"/>
              </a:solidFill>
              <a:latin typeface="Carlito" panose="020F0502020204030204" pitchFamily="34" charset="0"/>
              <a:cs typeface="Carlito" panose="020F0502020204030204" pitchFamily="34" charset="0"/>
            </a:endParaRPr>
          </a:p>
        </p:txBody>
      </p:sp>
      <p:cxnSp>
        <p:nvCxnSpPr>
          <p:cNvPr id="25" name="Connecteur droit 24"/>
          <p:cNvCxnSpPr/>
          <p:nvPr/>
        </p:nvCxnSpPr>
        <p:spPr>
          <a:xfrm>
            <a:off x="179030" y="188640"/>
            <a:ext cx="8856985" cy="0"/>
          </a:xfrm>
          <a:prstGeom prst="line">
            <a:avLst/>
          </a:prstGeom>
          <a:ln w="76200" cap="rnd" cmpd="sng">
            <a:solidFill>
              <a:srgbClr val="061C6C"/>
            </a:solidFill>
            <a:roun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544" y="1052735"/>
            <a:ext cx="8856985" cy="0"/>
          </a:xfrm>
          <a:prstGeom prst="line">
            <a:avLst/>
          </a:prstGeom>
          <a:ln w="76200" cap="rnd" cmpd="sng">
            <a:solidFill>
              <a:srgbClr val="18E2CF"/>
            </a:solidFill>
            <a:roun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036904" y="2924944"/>
            <a:ext cx="8518384" cy="2308324"/>
          </a:xfrm>
          <a:prstGeom prst="rect">
            <a:avLst/>
          </a:prstGeom>
          <a:noFill/>
        </p:spPr>
        <p:txBody>
          <a:bodyPr wrap="square" rtlCol="0">
            <a:spAutoFit/>
          </a:bodyPr>
          <a:lstStyle/>
          <a:p>
            <a:pPr algn="just">
              <a:buClr>
                <a:srgbClr val="496391"/>
              </a:buClr>
              <a:buSzPct val="100000"/>
            </a:pP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Périmètre de l’accord agréé : entreprise, groupe et branche</a:t>
            </a:r>
          </a:p>
          <a:p>
            <a:pPr marL="285750" indent="-285750" algn="just">
              <a:buClr>
                <a:srgbClr val="496391"/>
              </a:buClr>
              <a:buSzPct val="100000"/>
              <a:buFont typeface="Arial" panose="020B0604020202020204" pitchFamily="34" charset="0"/>
              <a:buChar char="•"/>
            </a:pPr>
            <a:r>
              <a:rPr lang="fr-FR" sz="1800" dirty="0">
                <a:solidFill>
                  <a:srgbClr val="073763"/>
                </a:solidFill>
                <a:latin typeface="Carlito" panose="020F0502020204030204" pitchFamily="34" charset="0"/>
                <a:ea typeface="Roboto"/>
                <a:cs typeface="Carlito" panose="020F0502020204030204" pitchFamily="34" charset="0"/>
              </a:rPr>
              <a:t>Contenu de l’accord agréé</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Détermination du budget de l’accord agréé</a:t>
            </a:r>
            <a:endParaRPr lang="fr-FR" sz="1800" dirty="0">
              <a:solidFill>
                <a:srgbClr val="073763"/>
              </a:solidFill>
              <a:latin typeface="Carlito" panose="020F0502020204030204" pitchFamily="34" charset="0"/>
              <a:ea typeface="Roboto"/>
              <a:cs typeface="Carlito" panose="020F0502020204030204" pitchFamily="34" charset="0"/>
            </a:endParaRP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Modalités d’agrément des accords et autorités compétentes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Bilan et contrôle des accords agréés</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Durée de l’accord agréé et possibilité de renouvellement</a:t>
            </a:r>
          </a:p>
          <a:p>
            <a:pPr marL="285750" indent="-285750" algn="just">
              <a:buClr>
                <a:srgbClr val="496391"/>
              </a:buClr>
              <a:buSzPct val="100000"/>
              <a:buFont typeface="Arial" panose="020B0604020202020204" pitchFamily="34" charset="0"/>
              <a:buChar char="•"/>
            </a:pPr>
            <a:r>
              <a:rPr lang="fr-FR" sz="1800" dirty="0" smtClean="0">
                <a:solidFill>
                  <a:srgbClr val="073763"/>
                </a:solidFill>
                <a:latin typeface="Carlito" panose="020F0502020204030204" pitchFamily="34" charset="0"/>
                <a:ea typeface="Roboto"/>
                <a:cs typeface="Carlito" panose="020F0502020204030204" pitchFamily="34" charset="0"/>
              </a:rPr>
              <a:t>Mesures transitoires</a:t>
            </a:r>
            <a:endParaRPr lang="fr-FR" sz="1800" dirty="0">
              <a:solidFill>
                <a:srgbClr val="073763"/>
              </a:solidFill>
              <a:latin typeface="Carlito" panose="020F0502020204030204" pitchFamily="34" charset="0"/>
              <a:ea typeface="Roboto"/>
              <a:cs typeface="Carlito" panose="020F0502020204030204" pitchFamily="34" charset="0"/>
            </a:endParaRPr>
          </a:p>
        </p:txBody>
      </p:sp>
      <p:grpSp>
        <p:nvGrpSpPr>
          <p:cNvPr id="10" name="Groupe 9">
            <a:extLst>
              <a:ext uri="{FF2B5EF4-FFF2-40B4-BE49-F238E27FC236}">
                <a16:creationId xmlns="" xmlns:a16="http://schemas.microsoft.com/office/drawing/2014/main" id="{4E63DFCF-E08D-D249-B09E-8685281F5017}"/>
              </a:ext>
            </a:extLst>
          </p:cNvPr>
          <p:cNvGrpSpPr/>
          <p:nvPr/>
        </p:nvGrpSpPr>
        <p:grpSpPr>
          <a:xfrm>
            <a:off x="418724" y="1780024"/>
            <a:ext cx="9145016" cy="645653"/>
            <a:chOff x="3393901" y="537919"/>
            <a:chExt cx="6633521" cy="742622"/>
          </a:xfrm>
        </p:grpSpPr>
        <p:sp>
          <p:nvSpPr>
            <p:cNvPr id="11" name="Rectangle 10"/>
            <p:cNvSpPr/>
            <p:nvPr/>
          </p:nvSpPr>
          <p:spPr>
            <a:xfrm>
              <a:off x="3860430" y="537919"/>
              <a:ext cx="6166992" cy="742622"/>
            </a:xfrm>
            <a:prstGeom prst="rect">
              <a:avLst/>
            </a:prstGeom>
            <a:solidFill>
              <a:srgbClr val="C7EDF5"/>
            </a:solidFill>
            <a:ln>
              <a:solidFill>
                <a:srgbClr val="C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496391"/>
                </a:buClr>
                <a:buSzPct val="100000"/>
              </a:pPr>
              <a:r>
                <a:rPr lang="fr-FR" sz="1300" dirty="0">
                  <a:solidFill>
                    <a:srgbClr val="061C6C"/>
                  </a:solidFill>
                  <a:latin typeface="Open Sans" panose="020B0606030504020204" pitchFamily="34" charset="0"/>
                  <a:ea typeface="Open Sans" panose="020B0606030504020204" pitchFamily="34" charset="0"/>
                  <a:cs typeface="Open Sans" panose="020B0606030504020204" pitchFamily="34" charset="0"/>
                </a:rPr>
                <a:t> </a:t>
              </a:r>
              <a:r>
                <a:rPr lang="fr-FR" sz="1800" dirty="0" smtClean="0">
                  <a:solidFill>
                    <a:srgbClr val="073763"/>
                  </a:solidFill>
                  <a:latin typeface="Carlito" panose="020F0502020204030204" pitchFamily="34" charset="0"/>
                  <a:ea typeface="Roboto"/>
                  <a:cs typeface="Carlito" panose="020F0502020204030204" pitchFamily="34" charset="0"/>
                </a:rPr>
                <a:t>Décret relatif aux accords agréés pour l’emploi des personnes handicapées</a:t>
              </a:r>
              <a:endParaRPr lang="fr-FR" sz="1800" dirty="0">
                <a:solidFill>
                  <a:srgbClr val="073763"/>
                </a:solidFill>
                <a:latin typeface="Carlito" panose="020F0502020204030204" pitchFamily="34" charset="0"/>
                <a:ea typeface="Roboto"/>
                <a:cs typeface="Carlito" panose="020F0502020204030204" pitchFamily="34" charset="0"/>
              </a:endParaRPr>
            </a:p>
          </p:txBody>
        </p:sp>
        <p:sp>
          <p:nvSpPr>
            <p:cNvPr id="12" name="Triangle rectangle 11">
              <a:extLst>
                <a:ext uri="{FF2B5EF4-FFF2-40B4-BE49-F238E27FC236}">
                  <a16:creationId xmlns="" xmlns:a16="http://schemas.microsoft.com/office/drawing/2014/main" id="{37ECAEBF-0257-3E4B-AE54-33557D05561F}"/>
                </a:ext>
              </a:extLst>
            </p:cNvPr>
            <p:cNvSpPr/>
            <p:nvPr/>
          </p:nvSpPr>
          <p:spPr>
            <a:xfrm rot="13578573">
              <a:off x="3382633" y="788207"/>
              <a:ext cx="316594" cy="294058"/>
            </a:xfrm>
            <a:prstGeom prst="rtTriangle">
              <a:avLst/>
            </a:prstGeom>
            <a:solidFill>
              <a:srgbClr val="061C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2505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emeli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419E9A7-C961-824F-8273-9DA68BB6E55E}">
  <we:reference id="wa104381063" version="1.0.0.0" store="fr-FR" storeType="OMEX"/>
  <we:alternateReferences>
    <we:reference id="WA104381063" version="1.0.0.0"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B9D7497-E193-0347-8B82-8210D9D565EC}">
  <we:reference id="wa104380169" version="1.1.0.0" store="fr-FR" storeType="OMEX"/>
  <we:alternateReferences>
    <we:reference id="WA104380169" version="1.1.0.0" store="WA1043801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14115</TotalTime>
  <Words>3753</Words>
  <Application>Microsoft Office PowerPoint</Application>
  <PresentationFormat>Format A4 (210 x 297 mm)</PresentationFormat>
  <Paragraphs>354</Paragraphs>
  <Slides>38</Slides>
  <Notes>34</Notes>
  <HiddenSlides>0</HiddenSlides>
  <MMClips>0</MMClips>
  <ScaleCrop>false</ScaleCrop>
  <HeadingPairs>
    <vt:vector size="4" baseType="variant">
      <vt:variant>
        <vt:lpstr>Thème</vt:lpstr>
      </vt:variant>
      <vt:variant>
        <vt:i4>3</vt:i4>
      </vt:variant>
      <vt:variant>
        <vt:lpstr>Titres des diapositives</vt:lpstr>
      </vt:variant>
      <vt:variant>
        <vt:i4>38</vt:i4>
      </vt:variant>
    </vt:vector>
  </HeadingPairs>
  <TitlesOfParts>
    <vt:vector size="41" baseType="lpstr">
      <vt:lpstr>Aemelia template</vt:lpstr>
      <vt:lpstr>1_Conception personnalisée</vt:lpstr>
      <vt:lpstr>Conception personnalisée</vt:lpstr>
      <vt:lpstr>Présentation PowerPoint</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Présentation PowerPoint</vt:lpstr>
      <vt:lpstr>INTRODUCTION</vt:lpstr>
      <vt:lpstr>Présentation PowerPoint</vt:lpstr>
      <vt:lpstr>Présentation PowerPoint</vt:lpstr>
      <vt:lpstr>Présentation PowerPoint</vt:lpstr>
      <vt:lpstr>INTRODUCTION</vt:lpstr>
      <vt:lpstr>SLIDE SOMMAIRE</vt:lpstr>
      <vt:lpstr>Présentation PowerPoint</vt:lpstr>
      <vt:lpstr>Présentation PowerPoint</vt:lpstr>
      <vt:lpstr>Présentation PowerPoint</vt:lpstr>
      <vt:lpstr>SLIDE SOMMAIRE</vt:lpstr>
      <vt:lpstr>SLIDE SOMMAIRE</vt:lpstr>
      <vt:lpstr>Présentation de l’action pilote SARRAH dans les agences de Pôle emploi</vt:lpstr>
      <vt:lpstr>Présentation PowerPoint</vt:lpstr>
      <vt:lpstr>Présentation PowerPoint</vt:lpstr>
      <vt:lpstr>Présentation PowerPoint</vt:lpstr>
      <vt:lpstr>Point d’étapes de la mise en œuvre </vt:lpstr>
      <vt:lpstr>Présentation PowerPoint</vt:lpstr>
      <vt:lpstr>SLIDE SOMMAIRE</vt:lpstr>
      <vt:lpstr>SLIDE SOMMAIRE</vt:lpstr>
      <vt:lpstr>Présentation PowerPoint</vt:lpstr>
      <vt:lpstr>SLIDE SOMMAIRE</vt:lpstr>
      <vt:lpstr>SLIDE SOMMAIRE</vt:lpstr>
      <vt:lpstr>Présentation PowerPoint</vt:lpstr>
      <vt:lpstr>SLIDE SOMMAIRE</vt:lpstr>
      <vt:lpstr>Présentation PowerPoint</vt:lpstr>
      <vt:lpstr>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MAUREL, Pierre (DICOM/BUREAU DE LA CREATION MULTIMEDIA)</dc:creator>
  <cp:lastModifiedBy>SPM</cp:lastModifiedBy>
  <cp:revision>540</cp:revision>
  <cp:lastPrinted>2018-12-06T15:07:42Z</cp:lastPrinted>
  <dcterms:modified xsi:type="dcterms:W3CDTF">2018-12-10T08:46:52Z</dcterms:modified>
</cp:coreProperties>
</file>